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6"/>
  </p:notesMasterIdLst>
  <p:sldIdLst>
    <p:sldId id="256" r:id="rId2"/>
    <p:sldId id="310" r:id="rId3"/>
    <p:sldId id="262" r:id="rId4"/>
    <p:sldId id="441" r:id="rId5"/>
    <p:sldId id="316" r:id="rId6"/>
    <p:sldId id="281" r:id="rId7"/>
    <p:sldId id="286" r:id="rId8"/>
    <p:sldId id="284" r:id="rId9"/>
    <p:sldId id="302" r:id="rId10"/>
    <p:sldId id="297" r:id="rId11"/>
    <p:sldId id="296" r:id="rId12"/>
    <p:sldId id="300" r:id="rId13"/>
    <p:sldId id="305" r:id="rId14"/>
    <p:sldId id="319" r:id="rId15"/>
    <p:sldId id="320" r:id="rId16"/>
    <p:sldId id="321" r:id="rId17"/>
    <p:sldId id="444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445" r:id="rId28"/>
    <p:sldId id="338" r:id="rId29"/>
    <p:sldId id="340" r:id="rId30"/>
    <p:sldId id="383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3" r:id="rId43"/>
    <p:sldId id="354" r:id="rId44"/>
    <p:sldId id="355" r:id="rId45"/>
    <p:sldId id="357" r:id="rId46"/>
    <p:sldId id="356" r:id="rId47"/>
    <p:sldId id="448" r:id="rId48"/>
    <p:sldId id="358" r:id="rId49"/>
    <p:sldId id="359" r:id="rId50"/>
    <p:sldId id="449" r:id="rId51"/>
    <p:sldId id="377" r:id="rId52"/>
    <p:sldId id="360" r:id="rId53"/>
    <p:sldId id="361" r:id="rId54"/>
    <p:sldId id="364" r:id="rId55"/>
    <p:sldId id="362" r:id="rId56"/>
    <p:sldId id="363" r:id="rId57"/>
    <p:sldId id="365" r:id="rId58"/>
    <p:sldId id="366" r:id="rId59"/>
    <p:sldId id="450" r:id="rId60"/>
    <p:sldId id="367" r:id="rId61"/>
    <p:sldId id="368" r:id="rId62"/>
    <p:sldId id="369" r:id="rId63"/>
    <p:sldId id="375" r:id="rId64"/>
    <p:sldId id="370" r:id="rId65"/>
    <p:sldId id="385" r:id="rId66"/>
    <p:sldId id="386" r:id="rId67"/>
    <p:sldId id="395" r:id="rId68"/>
    <p:sldId id="396" r:id="rId69"/>
    <p:sldId id="397" r:id="rId70"/>
    <p:sldId id="399" r:id="rId71"/>
    <p:sldId id="371" r:id="rId72"/>
    <p:sldId id="372" r:id="rId73"/>
    <p:sldId id="373" r:id="rId74"/>
    <p:sldId id="374" r:id="rId75"/>
    <p:sldId id="376" r:id="rId76"/>
    <p:sldId id="378" r:id="rId77"/>
    <p:sldId id="379" r:id="rId78"/>
    <p:sldId id="380" r:id="rId79"/>
    <p:sldId id="423" r:id="rId80"/>
    <p:sldId id="424" r:id="rId81"/>
    <p:sldId id="381" r:id="rId82"/>
    <p:sldId id="400" r:id="rId83"/>
    <p:sldId id="382" r:id="rId84"/>
    <p:sldId id="384" r:id="rId85"/>
    <p:sldId id="401" r:id="rId86"/>
    <p:sldId id="406" r:id="rId87"/>
    <p:sldId id="402" r:id="rId88"/>
    <p:sldId id="403" r:id="rId89"/>
    <p:sldId id="405" r:id="rId90"/>
    <p:sldId id="404" r:id="rId91"/>
    <p:sldId id="407" r:id="rId92"/>
    <p:sldId id="408" r:id="rId93"/>
    <p:sldId id="415" r:id="rId94"/>
    <p:sldId id="410" r:id="rId95"/>
    <p:sldId id="416" r:id="rId96"/>
    <p:sldId id="417" r:id="rId97"/>
    <p:sldId id="418" r:id="rId98"/>
    <p:sldId id="419" r:id="rId99"/>
    <p:sldId id="413" r:id="rId100"/>
    <p:sldId id="420" r:id="rId101"/>
    <p:sldId id="421" r:id="rId102"/>
    <p:sldId id="422" r:id="rId103"/>
    <p:sldId id="425" r:id="rId104"/>
    <p:sldId id="426" r:id="rId105"/>
    <p:sldId id="427" r:id="rId106"/>
    <p:sldId id="433" r:id="rId107"/>
    <p:sldId id="432" r:id="rId108"/>
    <p:sldId id="428" r:id="rId109"/>
    <p:sldId id="435" r:id="rId110"/>
    <p:sldId id="436" r:id="rId111"/>
    <p:sldId id="429" r:id="rId112"/>
    <p:sldId id="437" r:id="rId113"/>
    <p:sldId id="431" r:id="rId114"/>
    <p:sldId id="438" r:id="rId115"/>
    <p:sldId id="439" r:id="rId116"/>
    <p:sldId id="430" r:id="rId117"/>
    <p:sldId id="451" r:id="rId118"/>
    <p:sldId id="446" r:id="rId119"/>
    <p:sldId id="440" r:id="rId120"/>
    <p:sldId id="452" r:id="rId121"/>
    <p:sldId id="453" r:id="rId122"/>
    <p:sldId id="454" r:id="rId123"/>
    <p:sldId id="455" r:id="rId124"/>
    <p:sldId id="447" r:id="rId1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Recap" id="{6A6D349D-458C-EE43-8FB6-14D2EE188819}">
          <p14:sldIdLst>
            <p14:sldId id="441"/>
            <p14:sldId id="316"/>
            <p14:sldId id="281"/>
            <p14:sldId id="286"/>
            <p14:sldId id="284"/>
            <p14:sldId id="302"/>
            <p14:sldId id="297"/>
            <p14:sldId id="296"/>
            <p14:sldId id="300"/>
            <p14:sldId id="305"/>
            <p14:sldId id="319"/>
            <p14:sldId id="320"/>
            <p14:sldId id="321"/>
          </p14:sldIdLst>
        </p14:section>
        <p14:section name="Boolean" id="{BCA68E30-4A88-A84B-895C-C9A8CC71ED54}">
          <p14:sldIdLst>
            <p14:sldId id="444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Memory" id="{80EEE601-A3DB-4F4E-98A5-08DFB8AC3F83}">
          <p14:sldIdLst>
            <p14:sldId id="445"/>
            <p14:sldId id="338"/>
            <p14:sldId id="340"/>
            <p14:sldId id="383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7"/>
            <p14:sldId id="356"/>
            <p14:sldId id="448"/>
            <p14:sldId id="358"/>
            <p14:sldId id="359"/>
            <p14:sldId id="449"/>
            <p14:sldId id="377"/>
            <p14:sldId id="360"/>
            <p14:sldId id="361"/>
            <p14:sldId id="364"/>
            <p14:sldId id="362"/>
            <p14:sldId id="363"/>
            <p14:sldId id="365"/>
            <p14:sldId id="366"/>
            <p14:sldId id="450"/>
            <p14:sldId id="367"/>
            <p14:sldId id="368"/>
            <p14:sldId id="369"/>
            <p14:sldId id="375"/>
            <p14:sldId id="370"/>
            <p14:sldId id="385"/>
            <p14:sldId id="386"/>
            <p14:sldId id="395"/>
            <p14:sldId id="396"/>
            <p14:sldId id="397"/>
            <p14:sldId id="399"/>
            <p14:sldId id="371"/>
            <p14:sldId id="372"/>
            <p14:sldId id="373"/>
            <p14:sldId id="374"/>
            <p14:sldId id="376"/>
            <p14:sldId id="378"/>
            <p14:sldId id="379"/>
            <p14:sldId id="380"/>
            <p14:sldId id="423"/>
            <p14:sldId id="424"/>
            <p14:sldId id="381"/>
            <p14:sldId id="400"/>
            <p14:sldId id="382"/>
            <p14:sldId id="384"/>
            <p14:sldId id="401"/>
            <p14:sldId id="406"/>
            <p14:sldId id="402"/>
            <p14:sldId id="403"/>
            <p14:sldId id="405"/>
            <p14:sldId id="404"/>
            <p14:sldId id="407"/>
            <p14:sldId id="408"/>
            <p14:sldId id="415"/>
            <p14:sldId id="410"/>
            <p14:sldId id="416"/>
            <p14:sldId id="417"/>
            <p14:sldId id="418"/>
            <p14:sldId id="419"/>
            <p14:sldId id="413"/>
            <p14:sldId id="420"/>
            <p14:sldId id="421"/>
            <p14:sldId id="422"/>
            <p14:sldId id="425"/>
            <p14:sldId id="426"/>
            <p14:sldId id="427"/>
            <p14:sldId id="433"/>
            <p14:sldId id="432"/>
            <p14:sldId id="428"/>
            <p14:sldId id="435"/>
            <p14:sldId id="436"/>
            <p14:sldId id="429"/>
            <p14:sldId id="437"/>
            <p14:sldId id="431"/>
            <p14:sldId id="438"/>
            <p14:sldId id="439"/>
            <p14:sldId id="430"/>
            <p14:sldId id="451"/>
          </p14:sldIdLst>
        </p14:section>
        <p14:section name="Mole" id="{246EC483-18A2-CE46-8D9B-810D868C80BA}">
          <p14:sldIdLst>
            <p14:sldId id="446"/>
            <p14:sldId id="440"/>
          </p14:sldIdLst>
        </p14:section>
        <p14:section name="End" id="{3E07521D-2492-694E-BB2D-CA76F4A014A0}">
          <p14:sldIdLst>
            <p14:sldId id="452"/>
            <p14:sldId id="453"/>
            <p14:sldId id="454"/>
            <p14:sldId id="455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/>
    <p:restoredTop sz="90650"/>
  </p:normalViewPr>
  <p:slideViewPr>
    <p:cSldViewPr snapToGrid="0" snapToObjects="1">
      <p:cViewPr varScale="1">
        <p:scale>
          <a:sx n="116" d="100"/>
          <a:sy n="116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Because they have a large scope, it is considered bad style to use too many instance variables, or to make something an instance variable that could instead be a local variable, parameter, return,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78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Run: </a:t>
            </a:r>
            <a:r>
              <a:rPr lang="en-US" baseline="0" dirty="0" err="1"/>
              <a:t>init</a:t>
            </a:r>
            <a:r>
              <a:rPr lang="en-US" baseline="0" dirty="0"/>
              <a:t> graphics and adding moles</a:t>
            </a:r>
          </a:p>
          <a:p>
            <a:r>
              <a:rPr lang="en-US" baseline="0" dirty="0" err="1"/>
              <a:t>MouseClicked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remove moles, increment score</a:t>
            </a:r>
          </a:p>
          <a:p>
            <a:r>
              <a:rPr lang="en-US" baseline="0" dirty="0" err="1"/>
              <a:t>Ivars</a:t>
            </a:r>
            <a:r>
              <a:rPr lang="en-US" baseline="0" dirty="0"/>
              <a:t>: label and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92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50B88-702E-5B42-B2AB-6FB6E068839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1437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Returns</a:t>
            </a:r>
            <a:r>
              <a:rPr lang="en-US" baseline="0" dirty="0"/>
              <a:t> </a:t>
            </a:r>
            <a:r>
              <a:rPr lang="en-US" baseline="0" dirty="0" err="1"/>
              <a:t>GObject</a:t>
            </a:r>
            <a:endParaRPr lang="en-US" baseline="0" dirty="0"/>
          </a:p>
          <a:p>
            <a:r>
              <a:rPr lang="en-US" baseline="0" dirty="0"/>
              <a:t>What’s the problem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is always a problem if you call a method on it, and often a problem if you use it as a parameter to a method (if it doesn’t expect null)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78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3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6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can't call </a:t>
            </a:r>
            <a:r>
              <a:rPr lang="en-US" dirty="0" err="1"/>
              <a:t>charAt</a:t>
            </a:r>
            <a:r>
              <a:rPr lang="en-US" dirty="0"/>
              <a:t>(0)--out of 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74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49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1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53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607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3^3! Very nice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45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9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at the origin of their hearts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33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779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41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values!  Different</a:t>
            </a:r>
            <a:r>
              <a:rPr lang="en-US" baseline="0" dirty="0"/>
              <a:t>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3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59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1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</a:t>
            </a:r>
            <a:r>
              <a:rPr lang="en-US" dirty="0" err="1"/>
              <a:t>rect</a:t>
            </a:r>
            <a:r>
              <a:rPr lang="en-US" dirty="0"/>
              <a:t> and r ever be together?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932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was so perfect, they couldn’t have just 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7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can’t tell them apart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5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859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486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42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874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Prints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452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336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</a:t>
            </a:r>
          </a:p>
          <a:p>
            <a:r>
              <a:rPr lang="en-US" dirty="0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27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0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01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</a:p>
          <a:p>
            <a:r>
              <a:rPr lang="en-US" dirty="0"/>
              <a:t>(could return modified</a:t>
            </a:r>
            <a:r>
              <a:rPr lang="en-US" baseline="0" dirty="0"/>
              <a:t> value)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943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204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65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44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78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6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new methods also have to be specifically named.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run, these methods are called by Java, not by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code!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32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3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8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mouseDragged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20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do this!  We can’t pass parameters since we don’t call mouse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 methods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for information to live between mouse dragged calls </a:t>
            </a:r>
            <a:r>
              <a:rPr lang="mr-I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variables live then!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way to access information about previous drag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4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 dirty="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 dirty="0"/>
            </a:br>
            <a:r>
              <a:rPr lang="en-US" altLang="x-none" sz="800" dirty="0"/>
              <a:t>Based on slides created by Keith Schwarz, Mehran </a:t>
            </a:r>
            <a:r>
              <a:rPr lang="en-US" altLang="x-none" sz="800" dirty="0" err="1"/>
              <a:t>Sahami</a:t>
            </a:r>
            <a:r>
              <a:rPr lang="en-US" altLang="x-none" sz="800" dirty="0"/>
              <a:t>, Eric Roberts, Stuart </a:t>
            </a:r>
            <a:r>
              <a:rPr lang="en-US" altLang="x-none" sz="800" dirty="0" err="1"/>
              <a:t>Reges</a:t>
            </a:r>
            <a:r>
              <a:rPr lang="en-US" altLang="x-none" sz="800" dirty="0"/>
              <a:t>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15</a:t>
            </a:r>
            <a:br>
              <a:rPr lang="en-US" dirty="0"/>
            </a:br>
            <a:r>
              <a:rPr lang="en-US" dirty="0"/>
              <a:t>Events and Memory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Doodler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3753678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mouseDragged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MouseEvent</a:t>
            </a:r>
            <a:r>
              <a:rPr lang="en-US" altLang="x-none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00B050"/>
                </a:solidFill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 </a:t>
            </a:r>
            <a:r>
              <a:rPr lang="en-US" altLang="x-none" dirty="0" err="1">
                <a:latin typeface="Consolas" charset="0"/>
              </a:rPr>
              <a:t>mouseX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event.getX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mouseY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event.getY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rectX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mouseX</a:t>
            </a:r>
            <a:r>
              <a:rPr lang="en-US" altLang="x-none" dirty="0">
                <a:latin typeface="Consolas" charset="0"/>
              </a:rPr>
              <a:t> </a:t>
            </a:r>
            <a:r>
              <a:rPr lang="mr-IN" altLang="x-none" dirty="0">
                <a:latin typeface="Consolas" charset="0"/>
              </a:rPr>
              <a:t>–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double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rectY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mouseY</a:t>
            </a:r>
            <a:r>
              <a:rPr lang="en-US" altLang="x-none" dirty="0">
                <a:latin typeface="Consolas" charset="0"/>
              </a:rPr>
              <a:t> </a:t>
            </a:r>
            <a:r>
              <a:rPr lang="mr-IN" altLang="x-none" dirty="0">
                <a:latin typeface="Consolas" charset="0"/>
              </a:rPr>
              <a:t>–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70C0"/>
                </a:solidFill>
                <a:latin typeface="Consolas" charset="0"/>
              </a:rPr>
              <a:t>SIZE</a:t>
            </a:r>
            <a:r>
              <a:rPr lang="en-US" altLang="x-none" dirty="0">
                <a:solidFill>
                  <a:srgbClr val="0070C0"/>
                </a:solidFill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/ 2.0;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rect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dirty="0" err="1">
                <a:latin typeface="Consolas" charset="0"/>
              </a:rPr>
              <a:t>rectX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dirty="0" err="1">
                <a:latin typeface="Consolas" charset="0"/>
              </a:rPr>
              <a:t>rectY</a:t>
            </a:r>
            <a:r>
              <a:rPr lang="en-US" altLang="x-none" dirty="0">
                <a:latin typeface="Consolas" charset="0"/>
              </a:rPr>
              <a:t>, SIZE, 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</a:t>
            </a:r>
            <a:r>
              <a:rPr lang="en-US" altLang="x-none" dirty="0" err="1">
                <a:latin typeface="Consolas" charset="0"/>
              </a:rPr>
              <a:t>rect.setFilled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add(</a:t>
            </a:r>
            <a:r>
              <a:rPr lang="en-US" altLang="x-none" dirty="0" err="1">
                <a:latin typeface="Consolas" charset="0"/>
              </a:rPr>
              <a:t>rect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520147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What if we wanted the </a:t>
            </a:r>
            <a:r>
              <a:rPr lang="en-US" sz="3200" i="1" dirty="0">
                <a:solidFill>
                  <a:srgbClr val="0070C0"/>
                </a:solidFill>
              </a:rPr>
              <a:t>same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GRect</a:t>
            </a:r>
            <a:r>
              <a:rPr lang="en-US" sz="3200" dirty="0">
                <a:solidFill>
                  <a:srgbClr val="0070C0"/>
                </a:solidFill>
              </a:rPr>
              <a:t> to track the mouse, instead of making a new one each time?</a:t>
            </a:r>
          </a:p>
        </p:txBody>
      </p:sp>
    </p:spTree>
    <p:extLst>
      <p:ext uri="{BB962C8B-B14F-4D97-AF65-F5344CB8AC3E}">
        <p14:creationId xmlns:p14="http://schemas.microsoft.com/office/powerpoint/2010/main" val="3429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But now I’m pink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Oh my gosh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what </a:t>
            </a:r>
            <a:r>
              <a:rPr lang="en-US" sz="2600" i="1" dirty="0">
                <a:solidFill>
                  <a:sysClr val="windowText" lastClr="000000"/>
                </a:solidFill>
              </a:rPr>
              <a:t>happened</a:t>
            </a:r>
            <a:r>
              <a:rPr lang="en-US" sz="2600" dirty="0">
                <a:solidFill>
                  <a:sysClr val="windowText" lastClr="000000"/>
                </a:solidFill>
              </a:rPr>
              <a:t> to you??!</a:t>
            </a:r>
          </a:p>
        </p:txBody>
      </p:sp>
    </p:spTree>
    <p:extLst>
      <p:ext uri="{BB962C8B-B14F-4D97-AF65-F5344CB8AC3E}">
        <p14:creationId xmlns:p14="http://schemas.microsoft.com/office/powerpoint/2010/main" val="499893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when a variable is passed as a parameter, the </a:t>
            </a:r>
            <a:r>
              <a:rPr lang="en-US" sz="3600">
                <a:solidFill>
                  <a:srgbClr val="0070C0"/>
                </a:solidFill>
              </a:rPr>
              <a:t>value </a:t>
            </a:r>
            <a:r>
              <a:rPr lang="en-US" sz="3600" i="1">
                <a:solidFill>
                  <a:srgbClr val="0070C0"/>
                </a:solidFill>
              </a:rPr>
              <a:t>inside its box</a:t>
            </a:r>
            <a:r>
              <a:rPr lang="en-US" sz="3600">
                <a:solidFill>
                  <a:srgbClr val="0070C0"/>
                </a:solidFill>
              </a:rPr>
              <a:t> is copied and given to the method.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6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For primitives, we make a copy of their </a:t>
            </a:r>
            <a:r>
              <a:rPr lang="en-US" sz="3600" i="1" dirty="0">
                <a:solidFill>
                  <a:srgbClr val="0070C0"/>
                </a:solidFill>
              </a:rPr>
              <a:t>actual value</a:t>
            </a:r>
            <a:r>
              <a:rPr lang="en-US" sz="3600" dirty="0">
                <a:solidFill>
                  <a:srgbClr val="0070C0"/>
                </a:solidFill>
              </a:rPr>
              <a:t>. Therefore, changes to a parameter do not affect the original. 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703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" y="2470056"/>
            <a:ext cx="8839199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However, for objects we make a copy of their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. So changes to the parameter </a:t>
            </a:r>
            <a:r>
              <a:rPr lang="en-US" sz="3600" i="1" dirty="0">
                <a:solidFill>
                  <a:srgbClr val="0070C0"/>
                </a:solidFill>
              </a:rPr>
              <a:t>do affect the original</a:t>
            </a:r>
            <a:r>
              <a:rPr lang="en-US" sz="3600" dirty="0">
                <a:solidFill>
                  <a:srgbClr val="0070C0"/>
                </a:solidFill>
              </a:rPr>
              <a:t>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368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44010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Primitives </a:t>
            </a:r>
            <a:r>
              <a:rPr lang="en-US" dirty="0"/>
              <a:t>store their </a:t>
            </a:r>
            <a:r>
              <a:rPr lang="en-US" i="1" dirty="0"/>
              <a:t>actual value</a:t>
            </a:r>
            <a:r>
              <a:rPr lang="en-US" dirty="0"/>
              <a:t> in their variable box. You can compare values with == and !=, and the original does not change when passed as a parameter and changed.</a:t>
            </a:r>
          </a:p>
          <a:p>
            <a:r>
              <a:rPr lang="en-US" b="1" dirty="0"/>
              <a:t>Objects</a:t>
            </a:r>
            <a:r>
              <a:rPr lang="en-US" dirty="0"/>
              <a:t> store their </a:t>
            </a:r>
            <a:r>
              <a:rPr lang="en-US" i="1" dirty="0"/>
              <a:t>location</a:t>
            </a:r>
            <a:r>
              <a:rPr lang="en-US" dirty="0"/>
              <a:t> in their variable box. You can’t compare properties of an object via ==, and the original </a:t>
            </a:r>
            <a:r>
              <a:rPr lang="en-US" i="1" dirty="0"/>
              <a:t>does</a:t>
            </a:r>
            <a:r>
              <a:rPr lang="en-US" dirty="0"/>
              <a:t> change when passed as a parameter and changed.</a:t>
            </a:r>
            <a:endParaRPr lang="en-US" b="1" dirty="0"/>
          </a:p>
          <a:p>
            <a:r>
              <a:rPr lang="en-US" b="1" dirty="0"/>
              <a:t>Primitives </a:t>
            </a:r>
            <a:r>
              <a:rPr lang="en-US" dirty="0"/>
              <a:t>are </a:t>
            </a:r>
            <a:r>
              <a:rPr lang="en-US" i="1" dirty="0"/>
              <a:t>passed by value</a:t>
            </a:r>
            <a:r>
              <a:rPr lang="en-US" dirty="0"/>
              <a:t>, </a:t>
            </a:r>
            <a:r>
              <a:rPr lang="en-US" b="1" dirty="0"/>
              <a:t>Objects </a:t>
            </a:r>
            <a:r>
              <a:rPr lang="en-US" dirty="0"/>
              <a:t>are </a:t>
            </a:r>
            <a:r>
              <a:rPr lang="en-US" i="1" dirty="0"/>
              <a:t>passed by reference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5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Chapter 2: Friends</a:t>
            </a:r>
          </a:p>
        </p:txBody>
      </p:sp>
    </p:spTree>
    <p:extLst>
      <p:ext uri="{BB962C8B-B14F-4D97-AF65-F5344CB8AC3E}">
        <p14:creationId xmlns:p14="http://schemas.microsoft.com/office/powerpoint/2010/main" val="13695659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 == 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Does this print out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 or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02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1" y="2087254"/>
            <a:ext cx="6677884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882264" y="4821204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Does this print out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 or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32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6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Chapter 3: Twins</a:t>
            </a:r>
          </a:p>
        </p:txBody>
      </p:sp>
    </p:spTree>
    <p:extLst>
      <p:ext uri="{BB962C8B-B14F-4D97-AF65-F5344CB8AC3E}">
        <p14:creationId xmlns:p14="http://schemas.microsoft.com/office/powerpoint/2010/main" val="672970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Instance Variables</a:t>
            </a:r>
          </a:p>
        </p:txBody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x-none" sz="2300" dirty="0">
                <a:latin typeface="Consolas" charset="0"/>
              </a:rPr>
              <a:t>private </a:t>
            </a:r>
            <a:r>
              <a:rPr lang="en-US" altLang="x-none" sz="2300" b="1" i="1" dirty="0">
                <a:latin typeface="Consolas" charset="0"/>
              </a:rPr>
              <a:t>type name</a:t>
            </a:r>
            <a:r>
              <a:rPr lang="en-US" altLang="x-none" sz="2300" dirty="0">
                <a:latin typeface="Consolas" charset="0"/>
              </a:rPr>
              <a:t>;  </a:t>
            </a:r>
            <a:r>
              <a:rPr lang="en-US" altLang="x-none" sz="2300" dirty="0">
                <a:solidFill>
                  <a:srgbClr val="008000"/>
                </a:solidFill>
                <a:latin typeface="Consolas" charset="0"/>
              </a:rPr>
              <a:t>// declared outside of any method</a:t>
            </a:r>
          </a:p>
          <a:p>
            <a:endParaRPr lang="en-US" altLang="x-none" b="1" dirty="0">
              <a:latin typeface="Consolas" charset="0"/>
            </a:endParaRPr>
          </a:p>
          <a:p>
            <a:r>
              <a:rPr lang="en-US" altLang="x-none" b="1" dirty="0"/>
              <a:t>Instance variable</a:t>
            </a:r>
            <a:r>
              <a:rPr lang="en-US" altLang="x-none" dirty="0"/>
              <a:t>: A variable that lives outside of any method.</a:t>
            </a:r>
          </a:p>
          <a:p>
            <a:pPr lvl="1"/>
            <a:r>
              <a:rPr lang="en-US" altLang="x-none" sz="2400" dirty="0"/>
              <a:t>The </a:t>
            </a:r>
            <a:r>
              <a:rPr lang="en-US" altLang="x-none" sz="2400" i="1" dirty="0"/>
              <a:t>scope</a:t>
            </a:r>
            <a:r>
              <a:rPr lang="en-US" altLang="x-none" sz="2400" dirty="0"/>
              <a:t> of an instance variable is throughout an entire file (class).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dirty="0"/>
              <a:t>Useful for data that must persist throughout the program, or that cannot be stored as local variables or parameters (event handlers).</a:t>
            </a:r>
          </a:p>
          <a:p>
            <a:pPr lvl="1"/>
            <a:endParaRPr lang="en-US" altLang="x-none" sz="2400" dirty="0"/>
          </a:p>
          <a:p>
            <a:pPr lvl="1"/>
            <a:r>
              <a:rPr lang="en-US" altLang="x-none" sz="2400" i="1" dirty="0">
                <a:solidFill>
                  <a:srgbClr val="8C1515"/>
                </a:solidFill>
              </a:rPr>
              <a:t>It is bad style to overuse instance variables</a:t>
            </a:r>
            <a:endParaRPr lang="en-US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672179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x;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y +=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(y);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is printed out?</a:t>
            </a:r>
          </a:p>
        </p:txBody>
      </p:sp>
    </p:spTree>
    <p:extLst>
      <p:ext uri="{BB962C8B-B14F-4D97-AF65-F5344CB8AC3E}">
        <p14:creationId xmlns:p14="http://schemas.microsoft.com/office/powerpoint/2010/main" val="50039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oval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oval2 = oval1;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oval2.setColor(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add(oval2);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add(oval);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4448342"/>
            <a:ext cx="51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color are oval and oval2?</a:t>
            </a:r>
          </a:p>
        </p:txBody>
      </p:sp>
    </p:spTree>
    <p:extLst>
      <p:ext uri="{BB962C8B-B14F-4D97-AF65-F5344CB8AC3E}">
        <p14:creationId xmlns:p14="http://schemas.microsoft.com/office/powerpoint/2010/main" val="9881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Practice </a:t>
            </a:r>
            <a:r>
              <a:rPr lang="mr-IN" sz="3200" dirty="0">
                <a:solidFill>
                  <a:schemeClr val="bg1"/>
                </a:solidFill>
                <a:latin typeface="Courier"/>
                <a:cs typeface="Courier"/>
              </a:rPr>
              <a:t>–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Chapter 4: Leaving the Nest</a:t>
            </a:r>
          </a:p>
        </p:txBody>
      </p:sp>
    </p:spTree>
    <p:extLst>
      <p:ext uri="{BB962C8B-B14F-4D97-AF65-F5344CB8AC3E}">
        <p14:creationId xmlns:p14="http://schemas.microsoft.com/office/powerpoint/2010/main" val="3756267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addFive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+= 5;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is printed out?</a:t>
            </a:r>
          </a:p>
        </p:txBody>
      </p:sp>
    </p:spTree>
    <p:extLst>
      <p:ext uri="{BB962C8B-B14F-4D97-AF65-F5344CB8AC3E}">
        <p14:creationId xmlns:p14="http://schemas.microsoft.com/office/powerpoint/2010/main" val="17975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	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makeBlue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5231" y="5522541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What color is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67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b="1" dirty="0"/>
              <a:t>Primitives </a:t>
            </a:r>
            <a:r>
              <a:rPr lang="en-US" sz="4800" dirty="0"/>
              <a:t>store their actual values. </a:t>
            </a:r>
            <a:r>
              <a:rPr lang="en-US" sz="4800" b="1" dirty="0"/>
              <a:t>Objects</a:t>
            </a:r>
            <a:r>
              <a:rPr lang="en-US" sz="4800" dirty="0"/>
              <a:t> store their </a:t>
            </a:r>
            <a:r>
              <a:rPr lang="en-US" sz="4800" i="1" dirty="0"/>
              <a:t>locations</a:t>
            </a:r>
            <a:r>
              <a:rPr lang="en-US" sz="4800" dirty="0"/>
              <a:t>.</a:t>
            </a:r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dirty="0"/>
              <a:t>This affects how your code behaves!</a:t>
            </a:r>
          </a:p>
        </p:txBody>
      </p:sp>
    </p:spTree>
    <p:extLst>
      <p:ext uri="{BB962C8B-B14F-4D97-AF65-F5344CB8AC3E}">
        <p14:creationId xmlns:p14="http://schemas.microsoft.com/office/powerpoint/2010/main" val="8850259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getElementAt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>
                <a:ea typeface="Courier" charset="0"/>
                <a:cs typeface="Courier" charset="0"/>
              </a:rPr>
              <a:t>getElementAt</a:t>
            </a:r>
            <a:r>
              <a:rPr lang="en-US" sz="3200" b="1" dirty="0">
                <a:ea typeface="Courier" charset="0"/>
                <a:cs typeface="Courier" charset="0"/>
              </a:rPr>
              <a:t> </a:t>
            </a:r>
            <a:r>
              <a:rPr lang="en-US" sz="3200" dirty="0">
                <a:ea typeface="Courier" charset="0"/>
                <a:cs typeface="Courier" charset="0"/>
              </a:rPr>
              <a:t>returns a </a:t>
            </a:r>
            <a:r>
              <a:rPr lang="en-US" sz="3200" i="1" dirty="0">
                <a:ea typeface="Courier" charset="0"/>
                <a:cs typeface="Courier" charset="0"/>
              </a:rPr>
              <a:t>reference</a:t>
            </a:r>
            <a:r>
              <a:rPr lang="en-US" sz="3200" dirty="0">
                <a:ea typeface="Courier" charset="0"/>
                <a:cs typeface="Courier" charset="0"/>
              </a:rPr>
              <a:t> to an object.</a:t>
            </a:r>
          </a:p>
          <a:p>
            <a:pPr marL="0" indent="0"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(25, 25);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231" y="5566929"/>
            <a:ext cx="51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This prints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F1B03-75E6-784E-9094-9E1946D9E295}"/>
              </a:ext>
            </a:extLst>
          </p:cNvPr>
          <p:cNvSpPr txBox="1"/>
          <p:nvPr/>
        </p:nvSpPr>
        <p:spPr>
          <a:xfrm>
            <a:off x="683046" y="6314899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CA780-943F-6B41-95F4-C13963A695C1}"/>
              </a:ext>
            </a:extLst>
          </p:cNvPr>
          <p:cNvSpPr txBox="1"/>
          <p:nvPr/>
        </p:nvSpPr>
        <p:spPr>
          <a:xfrm>
            <a:off x="683046" y="5996328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D4DAF-BC9F-9940-9013-1DC38AF8EAF2}"/>
              </a:ext>
            </a:extLst>
          </p:cNvPr>
          <p:cNvSpPr txBox="1"/>
          <p:nvPr/>
        </p:nvSpPr>
        <p:spPr>
          <a:xfrm>
            <a:off x="683046" y="5516827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DBD35-F67B-824F-9AE4-271AD25F117C}"/>
              </a:ext>
            </a:extLst>
          </p:cNvPr>
          <p:cNvSpPr txBox="1"/>
          <p:nvPr/>
        </p:nvSpPr>
        <p:spPr>
          <a:xfrm>
            <a:off x="683046" y="5198256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endParaRPr lang="en-US" dirty="0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C4F2B453-8BAF-BF40-9CD2-24E480700A99}"/>
              </a:ext>
            </a:extLst>
          </p:cNvPr>
          <p:cNvSpPr/>
          <p:nvPr/>
        </p:nvSpPr>
        <p:spPr>
          <a:xfrm>
            <a:off x="6621137" y="5167893"/>
            <a:ext cx="2159306" cy="15163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x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y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width = 50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height = 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A7413C-8A9F-2347-9F1C-04DA2863DEBF}"/>
              </a:ext>
            </a:extLst>
          </p:cNvPr>
          <p:cNvSpPr txBox="1"/>
          <p:nvPr/>
        </p:nvSpPr>
        <p:spPr>
          <a:xfrm>
            <a:off x="7277495" y="4830827"/>
            <a:ext cx="84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1024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AEB8C3-BCF3-4545-8142-8AB328DEAA53}"/>
              </a:ext>
            </a:extLst>
          </p:cNvPr>
          <p:cNvCxnSpPr>
            <a:stCxn id="6" idx="3"/>
          </p:cNvCxnSpPr>
          <p:nvPr/>
        </p:nvCxnSpPr>
        <p:spPr>
          <a:xfrm flipV="1">
            <a:off x="2644048" y="6314899"/>
            <a:ext cx="3977089" cy="18466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E22E2D-6058-8A48-8B25-DC0993A06FFA}"/>
              </a:ext>
            </a:extLst>
          </p:cNvPr>
          <p:cNvCxnSpPr>
            <a:cxnSpLocks/>
          </p:cNvCxnSpPr>
          <p:nvPr/>
        </p:nvCxnSpPr>
        <p:spPr>
          <a:xfrm flipV="1">
            <a:off x="2644048" y="5494262"/>
            <a:ext cx="4153359" cy="16500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B34ACE-CD17-CA43-BE59-EDCCFF063064}"/>
              </a:ext>
            </a:extLst>
          </p:cNvPr>
          <p:cNvSpPr txBox="1"/>
          <p:nvPr/>
        </p:nvSpPr>
        <p:spPr>
          <a:xfrm>
            <a:off x="1253596" y="4830827"/>
            <a:ext cx="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6720A4-6F90-9C44-B83F-062BCAD64FDB}"/>
              </a:ext>
            </a:extLst>
          </p:cNvPr>
          <p:cNvSpPr txBox="1"/>
          <p:nvPr/>
        </p:nvSpPr>
        <p:spPr>
          <a:xfrm>
            <a:off x="7277495" y="4461495"/>
            <a:ext cx="74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Heap</a:t>
            </a:r>
          </a:p>
        </p:txBody>
      </p:sp>
    </p:spTree>
    <p:extLst>
      <p:ext uri="{BB962C8B-B14F-4D97-AF65-F5344CB8AC3E}">
        <p14:creationId xmlns:p14="http://schemas.microsoft.com/office/powerpoint/2010/main" val="14375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0" grpId="0" animBg="1"/>
      <p:bldP spid="11" grpId="0"/>
      <p:bldP spid="12" grpId="0" animBg="1"/>
      <p:bldP spid="13" grpId="0"/>
      <p:bldP spid="18" grpId="0"/>
      <p:bldP spid="1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24AA-958C-494A-9A44-B340ECC3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One-Pager: Stack/Heap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1E04-219C-2B4B-85AD-8F3A0C3FA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187745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27;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 = x;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box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8A108-C458-014A-AF0F-B90DB9215286}"/>
              </a:ext>
            </a:extLst>
          </p:cNvPr>
          <p:cNvSpPr txBox="1"/>
          <p:nvPr/>
        </p:nvSpPr>
        <p:spPr>
          <a:xfrm>
            <a:off x="179880" y="6341848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2A6F7-6155-5B4D-9951-927906C6A14F}"/>
              </a:ext>
            </a:extLst>
          </p:cNvPr>
          <p:cNvSpPr txBox="1"/>
          <p:nvPr/>
        </p:nvSpPr>
        <p:spPr>
          <a:xfrm>
            <a:off x="179880" y="6023277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113A4-A519-CE49-A944-EB7676B91735}"/>
              </a:ext>
            </a:extLst>
          </p:cNvPr>
          <p:cNvSpPr txBox="1"/>
          <p:nvPr/>
        </p:nvSpPr>
        <p:spPr>
          <a:xfrm>
            <a:off x="179880" y="5609230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See location 1024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0B816-30FA-B04B-A1E2-C66DF2E02D99}"/>
              </a:ext>
            </a:extLst>
          </p:cNvPr>
          <p:cNvSpPr txBox="1"/>
          <p:nvPr/>
        </p:nvSpPr>
        <p:spPr>
          <a:xfrm>
            <a:off x="179880" y="5290659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endParaRPr lang="en-US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CD4467F2-21BA-4D46-8957-24A9B9508B57}"/>
              </a:ext>
            </a:extLst>
          </p:cNvPr>
          <p:cNvSpPr/>
          <p:nvPr/>
        </p:nvSpPr>
        <p:spPr>
          <a:xfrm>
            <a:off x="6117971" y="4826706"/>
            <a:ext cx="2159306" cy="15163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x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y = 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width = 50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height = 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5556E-C083-D84A-B9DD-BD159F9E239A}"/>
              </a:ext>
            </a:extLst>
          </p:cNvPr>
          <p:cNvSpPr txBox="1"/>
          <p:nvPr/>
        </p:nvSpPr>
        <p:spPr>
          <a:xfrm>
            <a:off x="6687050" y="4463149"/>
            <a:ext cx="88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0x400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C3E0A0-51B3-E44F-8A25-89CF84E38985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 flipV="1">
            <a:off x="2140882" y="5584875"/>
            <a:ext cx="3983787" cy="94163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B9B6C9-57A9-8F48-BC4F-836C68D3E67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140882" y="5584875"/>
            <a:ext cx="3983787" cy="22715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6F6F0B-3302-934D-99A8-7C92CB790380}"/>
              </a:ext>
            </a:extLst>
          </p:cNvPr>
          <p:cNvSpPr txBox="1"/>
          <p:nvPr/>
        </p:nvSpPr>
        <p:spPr>
          <a:xfrm>
            <a:off x="743639" y="3171906"/>
            <a:ext cx="81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44F6A-E427-AC40-8436-68C161838F08}"/>
              </a:ext>
            </a:extLst>
          </p:cNvPr>
          <p:cNvSpPr txBox="1"/>
          <p:nvPr/>
        </p:nvSpPr>
        <p:spPr>
          <a:xfrm>
            <a:off x="6825804" y="3172858"/>
            <a:ext cx="74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mic Sans MS" panose="030F0902030302020204" pitchFamily="66" charset="0"/>
              </a:rPr>
              <a:t>Heap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BFDB5-626C-7D4A-8561-B6F7C313B9AF}"/>
              </a:ext>
            </a:extLst>
          </p:cNvPr>
          <p:cNvSpPr txBox="1"/>
          <p:nvPr/>
        </p:nvSpPr>
        <p:spPr>
          <a:xfrm>
            <a:off x="179880" y="4876613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89B1D-7EAA-BF47-A44E-9A6A7B0D4200}"/>
              </a:ext>
            </a:extLst>
          </p:cNvPr>
          <p:cNvSpPr txBox="1"/>
          <p:nvPr/>
        </p:nvSpPr>
        <p:spPr>
          <a:xfrm>
            <a:off x="179880" y="455804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ED463A-6B27-6B46-A94D-BAA8C03ECF9F}"/>
              </a:ext>
            </a:extLst>
          </p:cNvPr>
          <p:cNvSpPr txBox="1"/>
          <p:nvPr/>
        </p:nvSpPr>
        <p:spPr>
          <a:xfrm>
            <a:off x="179880" y="4120308"/>
            <a:ext cx="196100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BC2F75-CC01-4546-9A15-41339BBED0D1}"/>
              </a:ext>
            </a:extLst>
          </p:cNvPr>
          <p:cNvSpPr txBox="1"/>
          <p:nvPr/>
        </p:nvSpPr>
        <p:spPr>
          <a:xfrm>
            <a:off x="179880" y="3797302"/>
            <a:ext cx="196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x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ECA31C-5E7E-9C43-ABED-1F6BEC90ACEA}"/>
              </a:ext>
            </a:extLst>
          </p:cNvPr>
          <p:cNvSpPr txBox="1"/>
          <p:nvPr/>
        </p:nvSpPr>
        <p:spPr>
          <a:xfrm>
            <a:off x="2477193" y="5147565"/>
            <a:ext cx="330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1024 == 0x400 (base 16!)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BF21C-93FE-4B45-BF2A-8F6C5C6C1901}"/>
              </a:ext>
            </a:extLst>
          </p:cNvPr>
          <p:cNvSpPr txBox="1"/>
          <p:nvPr/>
        </p:nvSpPr>
        <p:spPr>
          <a:xfrm>
            <a:off x="2907768" y="6316050"/>
            <a:ext cx="428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Computer addresses use base 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435411-7BCE-FE4D-87D3-92F5B2FB0301}"/>
              </a:ext>
            </a:extLst>
          </p:cNvPr>
          <p:cNvSpPr txBox="1"/>
          <p:nvPr/>
        </p:nvSpPr>
        <p:spPr>
          <a:xfrm>
            <a:off x="2878824" y="1351238"/>
            <a:ext cx="3808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In Java, </a:t>
            </a:r>
            <a:r>
              <a:rPr lang="en-US" sz="2400" b="1" dirty="0">
                <a:solidFill>
                  <a:srgbClr val="7030A0"/>
                </a:solidFill>
                <a:latin typeface="Courier" pitchFamily="2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solidFill>
                  <a:srgbClr val="7030A0"/>
                </a:solidFill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means create something in heap memory!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673E3E-ECFF-F748-8DD0-D59ADBFE19C7}"/>
              </a:ext>
            </a:extLst>
          </p:cNvPr>
          <p:cNvSpPr txBox="1"/>
          <p:nvPr/>
        </p:nvSpPr>
        <p:spPr>
          <a:xfrm>
            <a:off x="2305138" y="3104854"/>
            <a:ext cx="4217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Strings are weird! Their variables store addresses to a special section of the heap. Detailed explanation on Piazza :)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5B226B-1DED-5A4C-B538-43D2EA0518BD}"/>
              </a:ext>
            </a:extLst>
          </p:cNvPr>
          <p:cNvSpPr txBox="1"/>
          <p:nvPr/>
        </p:nvSpPr>
        <p:spPr>
          <a:xfrm>
            <a:off x="6988257" y="1296269"/>
            <a:ext cx="2003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50"/>
                </a:solidFill>
              </a:rPr>
              <a:t>This slide is for curiosity only. Not required!</a:t>
            </a:r>
          </a:p>
        </p:txBody>
      </p:sp>
    </p:spTree>
    <p:extLst>
      <p:ext uri="{BB962C8B-B14F-4D97-AF65-F5344CB8AC3E}">
        <p14:creationId xmlns:p14="http://schemas.microsoft.com/office/powerpoint/2010/main" val="4031502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675049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Whack-A-Mole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revisit our Whack-A-Mole program to add some new functionality using what we just learned.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589237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6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used instance variables and events to make Whack-A-Mole!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2053659"/>
            <a:ext cx="5070225" cy="3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73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/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35900507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Study strategies, in order of exam relevance</a:t>
            </a:r>
          </a:p>
          <a:p>
            <a:pPr lvl="1"/>
            <a:r>
              <a:rPr lang="en-US" sz="3400" dirty="0"/>
              <a:t>Sleep well for at least two days beforehand!</a:t>
            </a:r>
          </a:p>
          <a:p>
            <a:pPr lvl="1"/>
            <a:r>
              <a:rPr lang="en-US" sz="3400" dirty="0"/>
              <a:t>Do the practice exams under timed conditions</a:t>
            </a:r>
          </a:p>
          <a:p>
            <a:pPr lvl="1"/>
            <a:r>
              <a:rPr lang="en-US" sz="3400" dirty="0"/>
              <a:t>(Re-)do section problems from all handouts</a:t>
            </a:r>
          </a:p>
          <a:p>
            <a:pPr lvl="1"/>
            <a:r>
              <a:rPr lang="en-US" sz="3400" dirty="0"/>
              <a:t>Code up programs we wrote in lecture</a:t>
            </a:r>
          </a:p>
          <a:p>
            <a:pPr lvl="1"/>
            <a:r>
              <a:rPr lang="en-US" sz="3400" dirty="0"/>
              <a:t>Review lecture slides</a:t>
            </a:r>
          </a:p>
          <a:p>
            <a:pPr lvl="1"/>
            <a:r>
              <a:rPr lang="en-US" sz="3400" dirty="0"/>
              <a:t>Do </a:t>
            </a:r>
            <a:r>
              <a:rPr lang="en-US" sz="3400" dirty="0" err="1"/>
              <a:t>CodeStepByStep</a:t>
            </a:r>
            <a:r>
              <a:rPr lang="en-US" sz="3400" dirty="0"/>
              <a:t> practice problems</a:t>
            </a:r>
          </a:p>
          <a:p>
            <a:pPr lvl="1"/>
            <a:r>
              <a:rPr lang="en-US" sz="3400" dirty="0"/>
              <a:t>Read the textbook</a:t>
            </a:r>
          </a:p>
        </p:txBody>
      </p:sp>
    </p:spTree>
    <p:extLst>
      <p:ext uri="{BB962C8B-B14F-4D97-AF65-F5344CB8AC3E}">
        <p14:creationId xmlns:p14="http://schemas.microsoft.com/office/powerpoint/2010/main" val="14651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Strategies for taking the exam</a:t>
            </a:r>
          </a:p>
          <a:p>
            <a:pPr lvl="1"/>
            <a:r>
              <a:rPr lang="en-US" sz="3400" dirty="0"/>
              <a:t>Read over all the problems first</a:t>
            </a:r>
          </a:p>
          <a:p>
            <a:pPr lvl="2"/>
            <a:r>
              <a:rPr lang="en-US" sz="3200" dirty="0"/>
              <a:t>Seriously, I always have students who run out of time because they got stuck on one problem</a:t>
            </a:r>
          </a:p>
          <a:p>
            <a:pPr lvl="1"/>
            <a:r>
              <a:rPr lang="en-US" sz="3400" dirty="0"/>
              <a:t>If you don’t know exactly how to do something, write something approximate</a:t>
            </a:r>
          </a:p>
          <a:p>
            <a:pPr lvl="2"/>
            <a:r>
              <a:rPr lang="en-US" sz="3200" dirty="0"/>
              <a:t>If your syntax isn’t too far off, we’ll allow it</a:t>
            </a:r>
          </a:p>
          <a:p>
            <a:pPr lvl="2"/>
            <a:r>
              <a:rPr lang="en-US" sz="3200" dirty="0"/>
              <a:t>More importantly, it gets you unstuck so you can keep writing correct parts of the solution</a:t>
            </a:r>
          </a:p>
        </p:txBody>
      </p:sp>
    </p:spTree>
    <p:extLst>
      <p:ext uri="{BB962C8B-B14F-4D97-AF65-F5344CB8AC3E}">
        <p14:creationId xmlns:p14="http://schemas.microsoft.com/office/powerpoint/2010/main" val="9694143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9BCC-C9BB-0E47-8946-16E914EA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509-3140-5044-8AD0-6D24F19C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Methods that </a:t>
            </a:r>
            <a:r>
              <a:rPr lang="en-US" sz="3600" i="1" dirty="0"/>
              <a:t>might </a:t>
            </a:r>
            <a:r>
              <a:rPr lang="en-US" sz="3600" dirty="0"/>
              <a:t>be helpful</a:t>
            </a:r>
          </a:p>
          <a:p>
            <a:pPr lvl="1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Integer.parseInt</a:t>
            </a:r>
            <a:r>
              <a:rPr lang="en-US" sz="3400" dirty="0"/>
              <a:t>: converts String to </a:t>
            </a:r>
            <a:r>
              <a:rPr lang="en-US" sz="3400" dirty="0" err="1"/>
              <a:t>int</a:t>
            </a:r>
            <a:endParaRPr lang="en-US" sz="3400" dirty="0"/>
          </a:p>
          <a:p>
            <a:pPr lvl="2"/>
            <a:r>
              <a:rPr lang="en-US" sz="3200" dirty="0"/>
              <a:t>Example: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x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Integer.parseInt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(“27”);</a:t>
            </a:r>
          </a:p>
          <a:p>
            <a:pPr lvl="1"/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useDelimiter</a:t>
            </a:r>
            <a:r>
              <a:rPr lang="en-US" sz="3400" dirty="0">
                <a:cs typeface="Consolas" panose="020B0609020204030204" pitchFamily="49" charset="0"/>
              </a:rPr>
              <a:t>: tells a Scanner to split on a specified String rather than on whitespace</a:t>
            </a:r>
          </a:p>
          <a:p>
            <a:pPr lvl="2"/>
            <a:r>
              <a:rPr lang="en-US" sz="3200" dirty="0">
                <a:cs typeface="Consolas" panose="020B0609020204030204" pitchFamily="49" charset="0"/>
              </a:rPr>
              <a:t>Example: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line = “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”;</a:t>
            </a:r>
          </a:p>
          <a:p>
            <a:pPr lvl="2"/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Scanner tokens = new Scanner(line);</a:t>
            </a:r>
            <a:endParaRPr lang="en-US" sz="3200" dirty="0">
              <a:solidFill>
                <a:srgbClr val="000000"/>
              </a:solidFill>
              <a:latin typeface="Courier" pitchFamily="2" charset="0"/>
              <a:cs typeface="Consolas" panose="020B0609020204030204" pitchFamily="49" charset="0"/>
            </a:endParaRPr>
          </a:p>
          <a:p>
            <a:pPr lvl="2"/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tokens.useDelimiter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(“,”);</a:t>
            </a:r>
          </a:p>
          <a:p>
            <a:pPr lvl="2"/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tokens.next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  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“a”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sz="3200" dirty="0">
              <a:latin typeface="Courier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31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/>
              <a:t>Midterm tips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Good luck on the midterm!</a:t>
            </a:r>
          </a:p>
        </p:txBody>
      </p:sp>
    </p:spTree>
    <p:extLst>
      <p:ext uri="{BB962C8B-B14F-4D97-AF65-F5344CB8AC3E}">
        <p14:creationId xmlns:p14="http://schemas.microsoft.com/office/powerpoint/2010/main" val="206317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Exception</a:t>
            </a:r>
          </a:p>
        </p:txBody>
      </p:sp>
      <p:sp>
        <p:nvSpPr>
          <p:cNvPr id="1239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If the user clicks an area with no mole, the program crashes.</a:t>
            </a:r>
          </a:p>
          <a:p>
            <a:pPr lvl="1"/>
            <a:r>
              <a:rPr lang="en-US" altLang="x-none" dirty="0"/>
              <a:t>A program crash in Java is called an </a:t>
            </a:r>
            <a:r>
              <a:rPr lang="en-US" altLang="x-none" b="1" dirty="0"/>
              <a:t>exception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When you get an exception, Eclipse shows red error text.</a:t>
            </a:r>
          </a:p>
          <a:p>
            <a:pPr lvl="1"/>
            <a:r>
              <a:rPr lang="en-US" altLang="x-none" dirty="0"/>
              <a:t>The error text shows the line number where the error occurred.</a:t>
            </a:r>
          </a:p>
          <a:p>
            <a:pPr lvl="1"/>
            <a:r>
              <a:rPr lang="en-US" altLang="x-none" dirty="0"/>
              <a:t>Why did this error happen?</a:t>
            </a:r>
          </a:p>
          <a:p>
            <a:pPr lvl="1"/>
            <a:r>
              <a:rPr lang="en-US" altLang="x-none" dirty="0"/>
              <a:t>How can we avoid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3881718"/>
            <a:ext cx="9144000" cy="28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3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Whack-A-Null?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5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Whack-A-Null?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remove(mole);	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score++;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"Score: "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+ score);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20147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Problem: </a:t>
            </a:r>
            <a:r>
              <a:rPr lang="en-US" sz="3600" b="1" dirty="0">
                <a:solidFill>
                  <a:srgbClr val="0070C0"/>
                </a:solidFill>
              </a:rPr>
              <a:t>mole</a:t>
            </a:r>
            <a:r>
              <a:rPr lang="en-US" sz="3600" dirty="0">
                <a:solidFill>
                  <a:srgbClr val="0070C0"/>
                </a:solidFill>
              </a:rPr>
              <a:t> may be null if the user doesn’t click on a mole! Removing null will crash </a:t>
            </a:r>
            <a:r>
              <a:rPr lang="en-US" sz="3600" dirty="0">
                <a:solidFill>
                  <a:srgbClr val="0070C0"/>
                </a:solidFill>
                <a:sym typeface="Wingdings"/>
              </a:rPr>
              <a:t>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7200" y="2876365"/>
            <a:ext cx="750163" cy="24591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53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Whack-A-Mole!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mouseClicked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MouseEvent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event) 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event.getY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		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mole =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			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if (mole != null) {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remove(mole);	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score++;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scoreLabel.setText</a:t>
            </a: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("Score: " + score);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3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3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8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200138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one helpful property of how Java evaluates </a:t>
            </a:r>
            <a:r>
              <a:rPr lang="en-US" dirty="0" err="1"/>
              <a:t>boolean</a:t>
            </a:r>
            <a:r>
              <a:rPr lang="en-US" dirty="0"/>
              <a:t> expressions, called </a:t>
            </a:r>
            <a:r>
              <a:rPr lang="en-US" b="1" dirty="0"/>
              <a:t>short-circuit evaluation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evaluating </a:t>
            </a:r>
            <a:r>
              <a:rPr lang="en-US" dirty="0" err="1"/>
              <a:t>boolean</a:t>
            </a:r>
            <a:r>
              <a:rPr lang="en-US" dirty="0"/>
              <a:t> expressions, Java only evaluates </a:t>
            </a:r>
            <a:r>
              <a:rPr lang="en-US" i="1" dirty="0"/>
              <a:t>as much of the expression as it needs to </a:t>
            </a:r>
            <a:r>
              <a:rPr lang="en-US" dirty="0"/>
              <a:t>in order to evaluate it to be true or false.</a:t>
            </a:r>
          </a:p>
        </p:txBody>
      </p:sp>
    </p:spTree>
    <p:extLst>
      <p:ext uri="{BB962C8B-B14F-4D97-AF65-F5344CB8AC3E}">
        <p14:creationId xmlns:p14="http://schemas.microsoft.com/office/powerpoint/2010/main" val="604766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228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Graphics</a:t>
            </a:r>
          </a:p>
          <a:p>
            <a:r>
              <a:rPr lang="en-US" dirty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Animation</a:t>
            </a: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Events</a:t>
            </a: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Breakout</a:t>
            </a: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653" y="2362791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64079" y="3445775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"? "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“”!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 == 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'A'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1147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&gt; 0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&amp;&amp;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(0) == 'A')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5150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readLine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("? "); // what about “”!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str.length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&gt; 0 &amp;&amp; </a:t>
            </a:r>
            <a:r>
              <a:rPr lang="en-US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str.charAt</a:t>
            </a: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(0) == 'A'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7018" y="3614678"/>
            <a:ext cx="59499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&amp;&amp; : true if both parts are true</a:t>
            </a:r>
          </a:p>
          <a:p>
            <a:pPr algn="ctr"/>
            <a:endParaRPr lang="en-US" sz="3600" dirty="0">
              <a:solidFill>
                <a:srgbClr val="0070C0"/>
              </a:solidFill>
            </a:endParaRP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Java only executes the second part if the first part is </a:t>
            </a:r>
            <a:r>
              <a:rPr lang="en-US" sz="3600" b="1" dirty="0">
                <a:solidFill>
                  <a:srgbClr val="0070C0"/>
                </a:solidFill>
              </a:rPr>
              <a:t>true</a:t>
            </a:r>
            <a:r>
              <a:rPr lang="en-US" sz="3600" dirty="0">
                <a:solidFill>
                  <a:srgbClr val="0070C0"/>
                </a:solidFill>
              </a:rPr>
              <a:t>! This means it never crashes.</a:t>
            </a:r>
          </a:p>
        </p:txBody>
      </p:sp>
    </p:spTree>
    <p:extLst>
      <p:ext uri="{BB962C8B-B14F-4D97-AF65-F5344CB8AC3E}">
        <p14:creationId xmlns:p14="http://schemas.microsoft.com/office/powerpoint/2010/main" val="153911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(x, y);</a:t>
            </a: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986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(x, y); </a:t>
            </a:r>
            <a:r>
              <a:rPr lang="en-US" sz="21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what about null!</a:t>
            </a: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041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// what about 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== null 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||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== 0)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2423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Boolean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getElementAt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(x, y); // what about null!</a:t>
            </a:r>
          </a:p>
          <a:p>
            <a:pPr marL="0" indent="0">
              <a:buNone/>
            </a:pPr>
            <a:endParaRPr lang="en-US" sz="21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21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== null || </a:t>
            </a:r>
            <a:r>
              <a:rPr lang="en-US" sz="21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obj.getX</a:t>
            </a:r>
            <a:r>
              <a:rPr lang="en-US" sz="21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== 0</a:t>
            </a: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21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0830" y="3614678"/>
            <a:ext cx="55423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|| : true if either side is true</a:t>
            </a:r>
          </a:p>
          <a:p>
            <a:pPr algn="ctr"/>
            <a:endParaRPr lang="en-US" sz="3600" dirty="0">
              <a:solidFill>
                <a:srgbClr val="0070C0"/>
              </a:solidFill>
            </a:endParaRPr>
          </a:p>
          <a:p>
            <a:pPr algn="ctr"/>
            <a:r>
              <a:rPr lang="en-US" sz="3600" dirty="0">
                <a:solidFill>
                  <a:srgbClr val="0070C0"/>
                </a:solidFill>
              </a:rPr>
              <a:t>Java only executes second part if the first part is </a:t>
            </a:r>
            <a:r>
              <a:rPr lang="en-US" sz="3600" b="1" dirty="0">
                <a:solidFill>
                  <a:srgbClr val="0070C0"/>
                </a:solidFill>
              </a:rPr>
              <a:t>false</a:t>
            </a:r>
            <a:r>
              <a:rPr lang="en-US" sz="3600" dirty="0">
                <a:solidFill>
                  <a:srgbClr val="0070C0"/>
                </a:solidFill>
              </a:rPr>
              <a:t>! This means it never crashes.</a:t>
            </a:r>
          </a:p>
        </p:txBody>
      </p:sp>
    </p:spTree>
    <p:extLst>
      <p:ext uri="{BB962C8B-B14F-4D97-AF65-F5344CB8AC3E}">
        <p14:creationId xmlns:p14="http://schemas.microsoft.com/office/powerpoint/2010/main" val="46057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832258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Chris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89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By Chris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Piech</a:t>
            </a:r>
            <a:endParaRPr lang="en-US" sz="4000" dirty="0">
              <a:solidFill>
                <a:srgbClr val="010000"/>
              </a:solidFill>
              <a:latin typeface="Chalkboard" charset="0"/>
              <a:cs typeface="Chalkboar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7868" y="3462291"/>
            <a:ext cx="3027285" cy="1242874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1668" y="3832087"/>
            <a:ext cx="3165629" cy="873078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14548" y="5557421"/>
            <a:ext cx="2752077" cy="523783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14548" y="5440363"/>
            <a:ext cx="2752077" cy="707886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184500" y="4744344"/>
            <a:ext cx="30121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7030A0"/>
                </a:solidFill>
                <a:latin typeface="Chalkboard" charset="0"/>
                <a:cs typeface="Chalkboard" charset="0"/>
              </a:rPr>
              <a:t>Nick Troccoli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269232" y="2624694"/>
            <a:ext cx="22668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400" dirty="0">
                <a:solidFill>
                  <a:srgbClr val="7030A0"/>
                </a:solidFill>
                <a:latin typeface="Chalkboard" charset="0"/>
                <a:cs typeface="Chalkboard" charset="0"/>
              </a:rPr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122480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/>
              <a:t>A Boolean Aside</a:t>
            </a:r>
          </a:p>
          <a:p>
            <a:r>
              <a:rPr lang="en-US" sz="3600" dirty="0"/>
              <a:t>Memory</a:t>
            </a:r>
          </a:p>
          <a:p>
            <a:r>
              <a:rPr lang="en-US" sz="3600" dirty="0"/>
              <a:t>Revisiting Whack-A-Mole</a:t>
            </a:r>
          </a:p>
          <a:p>
            <a:r>
              <a:rPr lang="en-US" sz="3600" dirty="0"/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1: Birth</a:t>
            </a:r>
          </a:p>
        </p:txBody>
      </p:sp>
    </p:spTree>
    <p:extLst>
      <p:ext uri="{BB962C8B-B14F-4D97-AF65-F5344CB8AC3E}">
        <p14:creationId xmlns:p14="http://schemas.microsoft.com/office/powerpoint/2010/main" val="839732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1742439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</p:spTree>
    <p:extLst>
      <p:ext uri="{BB962C8B-B14F-4D97-AF65-F5344CB8AC3E}">
        <p14:creationId xmlns:p14="http://schemas.microsoft.com/office/powerpoint/2010/main" val="1854152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01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was a primitive variable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Aww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1870598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It’s so </a:t>
            </a:r>
            <a:r>
              <a:rPr lang="en-US" sz="3000" dirty="0" err="1">
                <a:solidFill>
                  <a:sysClr val="windowText" lastClr="000000"/>
                </a:solidFill>
              </a:rPr>
              <a:t>cuuuute</a:t>
            </a:r>
            <a:r>
              <a:rPr lang="en-US" sz="30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6132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 value 27!</a:t>
            </a:r>
          </a:p>
        </p:txBody>
      </p:sp>
    </p:spTree>
    <p:extLst>
      <p:ext uri="{BB962C8B-B14F-4D97-AF65-F5344CB8AC3E}">
        <p14:creationId xmlns:p14="http://schemas.microsoft.com/office/powerpoint/2010/main" val="671517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x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We should give it</a:t>
            </a:r>
            <a:r>
              <a:rPr lang="mr-IN" sz="3000" dirty="0">
                <a:solidFill>
                  <a:sysClr val="windowText" lastClr="000000"/>
                </a:solidFill>
              </a:rPr>
              <a:t>…</a:t>
            </a:r>
            <a:r>
              <a:rPr lang="en-US" sz="3000" dirty="0">
                <a:solidFill>
                  <a:sysClr val="windowText" lastClr="000000"/>
                </a:solidFill>
              </a:rPr>
              <a:t> value 27!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3886200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683541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 few years later, the parents decided to have another variable.</a:t>
            </a:r>
          </a:p>
        </p:txBody>
      </p:sp>
    </p:spTree>
    <p:extLst>
      <p:ext uri="{BB962C8B-B14F-4D97-AF65-F5344CB8AC3E}">
        <p14:creationId xmlns:p14="http://schemas.microsoft.com/office/powerpoint/2010/main" val="70982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000" dirty="0"/>
              <a:t>…</a:t>
            </a:r>
            <a:r>
              <a:rPr lang="en-US" sz="4000" dirty="0"/>
              <a:t>and a variable </a:t>
            </a:r>
            <a:r>
              <a:rPr lang="en-US" sz="4000" dirty="0" err="1"/>
              <a:t>rect</a:t>
            </a:r>
            <a:r>
              <a:rPr lang="en-US" sz="4000" dirty="0"/>
              <a:t>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98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err="1"/>
              <a:t>rect</a:t>
            </a:r>
            <a:r>
              <a:rPr lang="en-US" sz="4200" dirty="0"/>
              <a:t> was an object variable</a:t>
            </a:r>
            <a:r>
              <a:rPr lang="mr-IN" sz="4200" dirty="0"/>
              <a:t>…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Who’s a cute </a:t>
            </a:r>
            <a:r>
              <a:rPr lang="en-US" sz="3000" dirty="0" err="1">
                <a:solidFill>
                  <a:sysClr val="windowText" lastClr="000000"/>
                </a:solidFill>
              </a:rPr>
              <a:t>GRect</a:t>
            </a:r>
            <a:r>
              <a:rPr lang="en-US" sz="3000" dirty="0">
                <a:solidFill>
                  <a:sysClr val="windowText" lastClr="000000"/>
                </a:solidFill>
              </a:rPr>
              <a:t>???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2431114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ysClr val="windowText" lastClr="000000"/>
                </a:solidFill>
              </a:rPr>
              <a:t>It’s so square!</a:t>
            </a:r>
          </a:p>
        </p:txBody>
      </p:sp>
    </p:spTree>
    <p:extLst>
      <p:ext uri="{BB962C8B-B14F-4D97-AF65-F5344CB8AC3E}">
        <p14:creationId xmlns:p14="http://schemas.microsoft.com/office/powerpoint/2010/main" val="98798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Review: events and instance variables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 Boolean Aside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Memory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Revisiting Whack-A-Mole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Midterm tips</a:t>
            </a:r>
          </a:p>
        </p:txBody>
      </p:sp>
    </p:spTree>
    <p:extLst>
      <p:ext uri="{BB962C8B-B14F-4D97-AF65-F5344CB8AC3E}">
        <p14:creationId xmlns:p14="http://schemas.microsoft.com/office/powerpoint/2010/main" val="1117287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>
                <a:solidFill>
                  <a:sysClr val="windowText" lastClr="000000"/>
                </a:solidFill>
              </a:rPr>
              <a:t>…</a:t>
            </a:r>
            <a:r>
              <a:rPr lang="en-US" sz="2400" dirty="0">
                <a:solidFill>
                  <a:sysClr val="windowText" lastClr="000000"/>
                </a:solidFill>
              </a:rPr>
              <a:t> a big, strong </a:t>
            </a:r>
            <a:r>
              <a:rPr lang="en-US" sz="2400" dirty="0" err="1">
                <a:solidFill>
                  <a:sysClr val="windowText" lastClr="000000"/>
                </a:solidFill>
              </a:rPr>
              <a:t>GRect</a:t>
            </a:r>
            <a:r>
              <a:rPr lang="en-US" sz="24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5724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We should make it</a:t>
            </a:r>
            <a:r>
              <a:rPr lang="mr-IN" sz="2400" dirty="0">
                <a:solidFill>
                  <a:sysClr val="windowText" lastClr="000000"/>
                </a:solidFill>
              </a:rPr>
              <a:t>…</a:t>
            </a:r>
            <a:r>
              <a:rPr lang="en-US" sz="2400" dirty="0">
                <a:solidFill>
                  <a:sysClr val="windowText" lastClr="000000"/>
                </a:solidFill>
              </a:rPr>
              <a:t> a big, strong </a:t>
            </a:r>
            <a:r>
              <a:rPr lang="en-US" sz="2400" dirty="0" err="1">
                <a:solidFill>
                  <a:sysClr val="windowText" lastClr="000000"/>
                </a:solidFill>
              </a:rPr>
              <a:t>GRect</a:t>
            </a:r>
            <a:r>
              <a:rPr lang="en-US" sz="2400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74194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194482" cy="26483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That box isn’t big enough to store everything about a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600" dirty="0"/>
              <a:t>…</a:t>
            </a:r>
            <a:r>
              <a:rPr lang="en-US" sz="3600" dirty="0"/>
              <a:t>but </a:t>
            </a:r>
            <a:r>
              <a:rPr lang="en-US" sz="3600" dirty="0" err="1"/>
              <a:t>rect’s</a:t>
            </a:r>
            <a:r>
              <a:rPr lang="en-US" sz="3600" dirty="0"/>
              <a:t> box was not big enough for an object!</a:t>
            </a:r>
          </a:p>
        </p:txBody>
      </p:sp>
    </p:spTree>
    <p:extLst>
      <p:ext uri="{BB962C8B-B14F-4D97-AF65-F5344CB8AC3E}">
        <p14:creationId xmlns:p14="http://schemas.microsoft.com/office/powerpoint/2010/main" val="51835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so they stored the information in a bigger box somewhere else.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9752"/>
            <a:ext cx="3379935" cy="3348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300" y="4618609"/>
            <a:ext cx="1339048" cy="1298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50" y="1890943"/>
            <a:ext cx="6563850" cy="41536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851626">
            <a:off x="5831256" y="4361660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2287052"/>
            <a:ext cx="2121327" cy="15991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rgbClr val="FF0000"/>
                </a:solidFill>
              </a:rPr>
              <a:t>x = 0, y = 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width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height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4947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2: Friends</a:t>
            </a:r>
          </a:p>
        </p:txBody>
      </p:sp>
    </p:spTree>
    <p:extLst>
      <p:ext uri="{BB962C8B-B14F-4D97-AF65-F5344CB8AC3E}">
        <p14:creationId xmlns:p14="http://schemas.microsoft.com/office/powerpoint/2010/main" val="1924820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89207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89559" y="2034093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Hi! I’m y.</a:t>
            </a:r>
          </a:p>
        </p:txBody>
      </p:sp>
    </p:spTree>
    <p:extLst>
      <p:ext uri="{BB962C8B-B14F-4D97-AF65-F5344CB8AC3E}">
        <p14:creationId xmlns:p14="http://schemas.microsoft.com/office/powerpoint/2010/main" val="317581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021861" y="1831198"/>
            <a:ext cx="2054441" cy="129503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We have the same value!</a:t>
            </a:r>
          </a:p>
        </p:txBody>
      </p:sp>
    </p:spTree>
    <p:extLst>
      <p:ext uri="{BB962C8B-B14F-4D97-AF65-F5344CB8AC3E}">
        <p14:creationId xmlns:p14="http://schemas.microsoft.com/office/powerpoint/2010/main" val="815362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x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y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2874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65476" y="3974976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448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They can use == to compare values.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2475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Events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/>
              <a:t>event</a:t>
            </a:r>
            <a:r>
              <a:rPr lang="en-US" altLang="x-none" sz="2800" dirty="0"/>
              <a:t>: Some external stimulus that your program can respond to.</a:t>
            </a:r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lvl="1" eaLnBrk="1" hangingPunct="1">
              <a:tabLst>
                <a:tab pos="3657600" algn="l"/>
              </a:tabLst>
              <a:defRPr/>
            </a:pPr>
            <a:endParaRPr lang="en-US" altLang="x-none" sz="2800" dirty="0"/>
          </a:p>
          <a:p>
            <a:pPr eaLnBrk="1" hangingPunct="1">
              <a:tabLst>
                <a:tab pos="3657600" algn="l"/>
              </a:tabLst>
              <a:defRPr/>
            </a:pPr>
            <a:r>
              <a:rPr lang="en-US" altLang="x-none" sz="2800" b="1" dirty="0"/>
              <a:t>event-driven programming</a:t>
            </a:r>
            <a:r>
              <a:rPr lang="en-US" altLang="x-none" sz="2800" dirty="0"/>
              <a:t>: A coding style (common in graphical programs) where your code is executed in response to user events.</a:t>
            </a:r>
          </a:p>
        </p:txBody>
      </p:sp>
      <p:pic>
        <p:nvPicPr>
          <p:cNvPr id="18435" name="Picture 5" descr="event-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t="41006" r="63087" b="31671"/>
          <a:stretch>
            <a:fillRect/>
          </a:stretch>
        </p:blipFill>
        <p:spPr bwMode="auto">
          <a:xfrm>
            <a:off x="3695700" y="2477145"/>
            <a:ext cx="1752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519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They can use == to compare values.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 (x == y) { </a:t>
            </a:r>
            <a:r>
              <a:rPr lang="en-US" sz="44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true!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4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83908" y="5055095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3865" y="5057103"/>
            <a:ext cx="1091954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>
                <a:solidFill>
                  <a:srgbClr val="FF0000"/>
                </a:solidFill>
              </a:rPr>
              <a:t>❤️</a:t>
            </a:r>
          </a:p>
        </p:txBody>
      </p:sp>
    </p:spTree>
    <p:extLst>
      <p:ext uri="{BB962C8B-B14F-4D97-AF65-F5344CB8AC3E}">
        <p14:creationId xmlns:p14="http://schemas.microsoft.com/office/powerpoint/2010/main" val="1543048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See “A Variable Love Story” for more...</a:t>
            </a:r>
          </a:p>
        </p:txBody>
      </p:sp>
    </p:spTree>
    <p:extLst>
      <p:ext uri="{BB962C8B-B14F-4D97-AF65-F5344CB8AC3E}">
        <p14:creationId xmlns:p14="http://schemas.microsoft.com/office/powerpoint/2010/main" val="974946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</p:spTree>
    <p:extLst>
      <p:ext uri="{BB962C8B-B14F-4D97-AF65-F5344CB8AC3E}">
        <p14:creationId xmlns:p14="http://schemas.microsoft.com/office/powerpoint/2010/main" val="1732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7345345" y="2237156"/>
            <a:ext cx="1699860" cy="9132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Hi! I’m r.</a:t>
            </a:r>
          </a:p>
        </p:txBody>
      </p:sp>
    </p:spTree>
    <p:extLst>
      <p:ext uri="{BB962C8B-B14F-4D97-AF65-F5344CB8AC3E}">
        <p14:creationId xmlns:p14="http://schemas.microsoft.com/office/powerpoint/2010/main" val="1381484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495959" y="3443167"/>
            <a:ext cx="4522603" cy="1581592"/>
          </a:xfrm>
          <a:prstGeom prst="wedgeEllipseCallout">
            <a:avLst>
              <a:gd name="adj1" fmla="val 40547"/>
              <a:gd name="adj2" fmla="val -51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It looks like we have the same coordinates, size, everything!</a:t>
            </a:r>
          </a:p>
        </p:txBody>
      </p:sp>
    </p:spTree>
    <p:extLst>
      <p:ext uri="{BB962C8B-B14F-4D97-AF65-F5344CB8AC3E}">
        <p14:creationId xmlns:p14="http://schemas.microsoft.com/office/powerpoint/2010/main" val="67770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Rect</a:t>
            </a:r>
            <a:r>
              <a:rPr lang="en-US" sz="3400" dirty="0"/>
              <a:t> also makes a new friend!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r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769"/>
            <a:ext cx="4370202" cy="4329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02" y="2528769"/>
            <a:ext cx="4370202" cy="43292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8759" y="2822359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b="1" dirty="0" err="1">
                <a:solidFill>
                  <a:srgbClr val="FF0000"/>
                </a:solidFill>
              </a:rPr>
              <a:t>rect</a:t>
            </a:r>
            <a:endParaRPr lang="en-US" sz="65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63080" y="2811630"/>
            <a:ext cx="2289245" cy="77161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60630" y="3974975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7740" y="3954372"/>
            <a:ext cx="1748900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616492" y="2349555"/>
            <a:ext cx="2054441" cy="636106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*blush*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26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But when they use == to compare values...</a:t>
            </a:r>
          </a:p>
        </p:txBody>
      </p:sp>
    </p:spTree>
    <p:extLst>
      <p:ext uri="{BB962C8B-B14F-4D97-AF65-F5344CB8AC3E}">
        <p14:creationId xmlns:p14="http://schemas.microsoft.com/office/powerpoint/2010/main" val="1839318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</p:spTree>
    <p:extLst>
      <p:ext uri="{BB962C8B-B14F-4D97-AF65-F5344CB8AC3E}">
        <p14:creationId xmlns:p14="http://schemas.microsoft.com/office/powerpoint/2010/main" val="1738879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2476697" y="2465146"/>
            <a:ext cx="4522603" cy="1581592"/>
          </a:xfrm>
          <a:prstGeom prst="wedgeEllipseCallout">
            <a:avLst>
              <a:gd name="adj1" fmla="val -38757"/>
              <a:gd name="adj2" fmla="val 77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but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r>
              <a:rPr lang="en-US" sz="2600" dirty="0">
                <a:solidFill>
                  <a:sysClr val="windowText" lastClr="000000"/>
                </a:solidFill>
              </a:rPr>
              <a:t> but I thought we had so much in common!</a:t>
            </a:r>
          </a:p>
        </p:txBody>
      </p:sp>
    </p:spTree>
    <p:extLst>
      <p:ext uri="{BB962C8B-B14F-4D97-AF65-F5344CB8AC3E}">
        <p14:creationId xmlns:p14="http://schemas.microsoft.com/office/powerpoint/2010/main" val="553725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14653" y="3608565"/>
            <a:ext cx="1314693" cy="1075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600" b="1" dirty="0">
                <a:solidFill>
                  <a:srgbClr val="FF0000"/>
                </a:solidFill>
              </a:rPr>
              <a:t>💔</a:t>
            </a:r>
          </a:p>
        </p:txBody>
      </p:sp>
    </p:spTree>
    <p:extLst>
      <p:ext uri="{BB962C8B-B14F-4D97-AF65-F5344CB8AC3E}">
        <p14:creationId xmlns:p14="http://schemas.microsoft.com/office/powerpoint/2010/main" val="49583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Events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program launches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mouseClicked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clicked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public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void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mouseMoved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>
                <a:latin typeface="Consolas" charset="0"/>
              </a:rPr>
              <a:t> event)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    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Java runs this when mouse is moved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34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276539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== compares what is in </a:t>
            </a:r>
            <a:r>
              <a:rPr lang="en-US" sz="3600" i="1" dirty="0">
                <a:solidFill>
                  <a:srgbClr val="0070C0"/>
                </a:solidFill>
              </a:rPr>
              <a:t>each variable’s box.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70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617809"/>
            <a:ext cx="5113538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70C0"/>
                </a:solidFill>
              </a:rPr>
              <a:t>Primitives store their </a:t>
            </a:r>
            <a:r>
              <a:rPr lang="en-US" sz="3600" i="1">
                <a:solidFill>
                  <a:srgbClr val="0070C0"/>
                </a:solidFill>
              </a:rPr>
              <a:t>actual value </a:t>
            </a:r>
            <a:r>
              <a:rPr lang="en-US" sz="3600">
                <a:solidFill>
                  <a:srgbClr val="0070C0"/>
                </a:solidFill>
              </a:rPr>
              <a:t>in their box.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58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7" y="2386828"/>
            <a:ext cx="511353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But objects store the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 where all </a:t>
            </a:r>
            <a:r>
              <a:rPr lang="en-US" sz="3600">
                <a:solidFill>
                  <a:srgbClr val="0070C0"/>
                </a:solidFill>
              </a:rPr>
              <a:t>their information lives.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94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something goes wrong.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== r) { </a:t>
            </a:r>
            <a:r>
              <a:rPr lang="en-US" sz="42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false!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	... 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algn="ctr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1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32779" y="436109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4262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24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9186" y="2386828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This means == on objects compares their </a:t>
            </a:r>
            <a:r>
              <a:rPr lang="en-US" sz="3600" i="1" dirty="0">
                <a:solidFill>
                  <a:srgbClr val="0070C0"/>
                </a:solidFill>
              </a:rPr>
              <a:t>locations</a:t>
            </a:r>
            <a:r>
              <a:rPr lang="en-US" sz="3600" dirty="0">
                <a:solidFill>
                  <a:srgbClr val="0070C0"/>
                </a:solidFill>
              </a:rPr>
              <a:t>, which is not what we want here!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04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3: Twins</a:t>
            </a:r>
          </a:p>
        </p:txBody>
      </p:sp>
    </p:spTree>
    <p:extLst>
      <p:ext uri="{BB962C8B-B14F-4D97-AF65-F5344CB8AC3E}">
        <p14:creationId xmlns:p14="http://schemas.microsoft.com/office/powerpoint/2010/main" val="1595926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One day, they wanted a twin.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903693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One day, they wanted a twin.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3717818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int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1495772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-42115" y="1008145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But let’s increment this one by 2.</a:t>
            </a:r>
          </a:p>
        </p:txBody>
      </p:sp>
    </p:spTree>
    <p:extLst>
      <p:ext uri="{BB962C8B-B14F-4D97-AF65-F5344CB8AC3E}">
        <p14:creationId xmlns:p14="http://schemas.microsoft.com/office/powerpoint/2010/main" val="2097116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3986074" y="1635774"/>
            <a:ext cx="4522603" cy="1581592"/>
          </a:xfrm>
          <a:prstGeom prst="wedgeEllipseCallout">
            <a:avLst>
              <a:gd name="adj1" fmla="val -6368"/>
              <a:gd name="adj2" fmla="val 176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Cool, I’m 29 now!</a:t>
            </a:r>
          </a:p>
        </p:txBody>
      </p:sp>
    </p:spTree>
    <p:extLst>
      <p:ext uri="{BB962C8B-B14F-4D97-AF65-F5344CB8AC3E}">
        <p14:creationId xmlns:p14="http://schemas.microsoft.com/office/powerpoint/2010/main" val="128218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Types of Mouse Events</a:t>
            </a:r>
          </a:p>
        </p:txBody>
      </p:sp>
      <p:sp>
        <p:nvSpPr>
          <p:cNvPr id="122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different types of mouse events.</a:t>
            </a:r>
          </a:p>
          <a:p>
            <a:pPr lvl="1"/>
            <a:r>
              <a:rPr lang="en-US" altLang="x-none" dirty="0"/>
              <a:t>Each takes the form:</a:t>
            </a:r>
            <a:br>
              <a:rPr lang="en-US" altLang="x-none" dirty="0"/>
            </a:br>
            <a:r>
              <a:rPr lang="en-US" altLang="x-none" sz="2000" dirty="0">
                <a:latin typeface="Consolas" charset="0"/>
              </a:rPr>
              <a:t>public void </a:t>
            </a:r>
            <a:r>
              <a:rPr lang="en-US" altLang="x-none" sz="2000" b="1" i="1" dirty="0" err="1">
                <a:latin typeface="Consolas" charset="0"/>
              </a:rPr>
              <a:t>eventMethodName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MouseEvent</a:t>
            </a:r>
            <a:r>
              <a:rPr lang="en-US" altLang="x-none" sz="2000" dirty="0">
                <a:latin typeface="Consolas" charset="0"/>
              </a:rPr>
              <a:t> event) { ...</a:t>
            </a:r>
          </a:p>
        </p:txBody>
      </p:sp>
      <p:graphicFrame>
        <p:nvGraphicFramePr>
          <p:cNvPr id="1229861" name="Group 37"/>
          <p:cNvGraphicFramePr>
            <a:graphicFrameLocks noGrp="1"/>
          </p:cNvGraphicFramePr>
          <p:nvPr/>
        </p:nvGraphicFramePr>
        <p:xfrm>
          <a:off x="533400" y="2641600"/>
          <a:ext cx="8077200" cy="292608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mouseMoved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mouseDragged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moves while button is held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mousePressed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down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mouseReleased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lifted up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mouseClicked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button is pressed and then released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mouseEntered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enters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mouseExited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mouse cursor leaves your program's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6531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x2 = x;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x2 += 2;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x2 was born!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42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84890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816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29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2521259" y="1538119"/>
            <a:ext cx="4522603" cy="1581592"/>
          </a:xfrm>
          <a:prstGeom prst="wedgeEllipseCallout">
            <a:avLst>
              <a:gd name="adj1" fmla="val -37972"/>
              <a:gd name="adj2" fmla="val 152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And I’m still 27!</a:t>
            </a:r>
          </a:p>
        </p:txBody>
      </p:sp>
    </p:spTree>
    <p:extLst>
      <p:ext uri="{BB962C8B-B14F-4D97-AF65-F5344CB8AC3E}">
        <p14:creationId xmlns:p14="http://schemas.microsoft.com/office/powerpoint/2010/main" val="448646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Then, they wanted a twin for </a:t>
            </a:r>
            <a:r>
              <a:rPr lang="en-US" sz="3800" dirty="0" err="1"/>
              <a:t>rect</a:t>
            </a:r>
            <a:r>
              <a:rPr lang="en-US" sz="3800" dirty="0"/>
              <a:t>, too.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2050658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0702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2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Wow, what an awesome </a:t>
            </a:r>
            <a:r>
              <a:rPr lang="en-US" sz="2600" dirty="0" err="1">
                <a:solidFill>
                  <a:sysClr val="windowText" lastClr="000000"/>
                </a:solidFill>
              </a:rPr>
              <a:t>GRect</a:t>
            </a:r>
            <a:r>
              <a:rPr lang="en-US" sz="2600" dirty="0">
                <a:solidFill>
                  <a:sysClr val="windowText" lastClr="000000"/>
                </a:solidFill>
              </a:rPr>
              <a:t>! Let’s make another one.</a:t>
            </a:r>
          </a:p>
        </p:txBody>
      </p:sp>
    </p:spTree>
    <p:extLst>
      <p:ext uri="{BB962C8B-B14F-4D97-AF65-F5344CB8AC3E}">
        <p14:creationId xmlns:p14="http://schemas.microsoft.com/office/powerpoint/2010/main" val="1295253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so rect2 was born!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0" y="1008144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But let’s make this one BLUE.</a:t>
            </a:r>
          </a:p>
        </p:txBody>
      </p:sp>
    </p:spTree>
    <p:extLst>
      <p:ext uri="{BB962C8B-B14F-4D97-AF65-F5344CB8AC3E}">
        <p14:creationId xmlns:p14="http://schemas.microsoft.com/office/powerpoint/2010/main" val="5160821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600" dirty="0"/>
              <a:t>…</a:t>
            </a:r>
            <a:r>
              <a:rPr lang="en-US" sz="3600" dirty="0"/>
              <a:t>so they went to location 5 and changed the color to blue.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600" b="1" dirty="0">
                <a:solidFill>
                  <a:srgbClr val="FF0000"/>
                </a:solidFill>
              </a:rPr>
              <a:t>Color = BLUE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52375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3450128" y="1295400"/>
            <a:ext cx="4522603" cy="1581592"/>
          </a:xfrm>
          <a:prstGeom prst="wedgeEllipseCallout">
            <a:avLst>
              <a:gd name="adj1" fmla="val 15616"/>
              <a:gd name="adj2" fmla="val 1500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Cool, I’m blue!</a:t>
            </a:r>
          </a:p>
        </p:txBody>
      </p:sp>
    </p:spTree>
    <p:extLst>
      <p:ext uri="{BB962C8B-B14F-4D97-AF65-F5344CB8AC3E}">
        <p14:creationId xmlns:p14="http://schemas.microsoft.com/office/powerpoint/2010/main" val="1138524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2305917" y="2267040"/>
            <a:ext cx="2859160" cy="1292905"/>
          </a:xfrm>
          <a:prstGeom prst="wedgeEllipseCallout">
            <a:avLst>
              <a:gd name="adj1" fmla="val -36795"/>
              <a:gd name="adj2" fmla="val 1258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ysClr val="windowText" lastClr="000000"/>
                </a:solidFill>
              </a:rPr>
              <a:t>Hey, why am I blue TOO?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12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143000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You see, when you set one variable equal to another, the value </a:t>
            </a:r>
            <a:r>
              <a:rPr lang="en-US" sz="3600" i="1" dirty="0">
                <a:solidFill>
                  <a:srgbClr val="0070C0"/>
                </a:solidFill>
              </a:rPr>
              <a:t>in its box</a:t>
            </a:r>
            <a:r>
              <a:rPr lang="en-US" sz="3600" dirty="0">
                <a:solidFill>
                  <a:srgbClr val="0070C0"/>
                </a:solidFill>
              </a:rPr>
              <a:t> is copied over.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5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For primitive variables, this just means we copy their value.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18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MouseEvent</a:t>
            </a:r>
            <a:r>
              <a:rPr lang="en-US" altLang="x-none" dirty="0"/>
              <a:t> Objects</a:t>
            </a:r>
          </a:p>
        </p:txBody>
      </p:sp>
      <p:sp>
        <p:nvSpPr>
          <p:cNvPr id="1232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x-none" sz="2800" dirty="0"/>
          </a:p>
          <a:p>
            <a:r>
              <a:rPr lang="en-US" altLang="x-none" sz="2800" dirty="0"/>
              <a:t>A </a:t>
            </a:r>
            <a:r>
              <a:rPr lang="en-US" altLang="x-none" sz="2800" dirty="0" err="1">
                <a:latin typeface="Consolas" charset="0"/>
              </a:rPr>
              <a:t>MouseEvent</a:t>
            </a:r>
            <a:r>
              <a:rPr lang="en-US" altLang="x-none" sz="2800" dirty="0"/>
              <a:t> contains information about the event that just occurred:</a:t>
            </a:r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  <a:p>
            <a:pPr lvl="1">
              <a:buFontTx/>
              <a:buNone/>
            </a:pPr>
            <a:endParaRPr lang="en-US" altLang="x-none" sz="2800" dirty="0"/>
          </a:p>
        </p:txBody>
      </p:sp>
      <p:graphicFrame>
        <p:nvGraphicFramePr>
          <p:cNvPr id="123292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35671"/>
              </p:ext>
            </p:extLst>
          </p:nvPr>
        </p:nvGraphicFramePr>
        <p:xfrm>
          <a:off x="533400" y="3337560"/>
          <a:ext cx="8077200" cy="109728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e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the </a:t>
                      </a:r>
                      <a:r>
                        <a:rPr kumimoji="0" lang="en-US" altLang="x-non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-coordinate of mouse cursor in the window</a:t>
                      </a:r>
                      <a:endParaRPr kumimoji="0" lang="en-US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375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491449"/>
            <a:ext cx="6772413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But for objects, we copy its </a:t>
            </a:r>
            <a:r>
              <a:rPr lang="en-US" sz="3600" i="1" dirty="0">
                <a:solidFill>
                  <a:srgbClr val="0070C0"/>
                </a:solidFill>
              </a:rPr>
              <a:t>location</a:t>
            </a:r>
            <a:r>
              <a:rPr lang="en-US" sz="3600" dirty="0">
                <a:solidFill>
                  <a:srgbClr val="0070C0"/>
                </a:solidFill>
              </a:rPr>
              <a:t> instead.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538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5793" y="1198485"/>
            <a:ext cx="6772413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Therefore, both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 and rect2 think their information is at location 5.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097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943" y="1173650"/>
            <a:ext cx="8575828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When you change information for an object, you go to its location first, and then update </a:t>
            </a:r>
            <a:r>
              <a:rPr lang="en-US" sz="3600">
                <a:solidFill>
                  <a:srgbClr val="0070C0"/>
                </a:solidFill>
              </a:rPr>
              <a:t>the information.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674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41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rect2.setColor(</a:t>
            </a:r>
            <a:r>
              <a:rPr lang="en-US" sz="4100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41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But something went wrong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69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5917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187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12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56114" y="4401633"/>
            <a:ext cx="1188566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>
                <a:solidFill>
                  <a:srgbClr val="FF0000"/>
                </a:solidFill>
              </a:rPr>
              <a:t>rect2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1430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1942" y="1182527"/>
            <a:ext cx="8769657" cy="17543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Since </a:t>
            </a:r>
            <a:r>
              <a:rPr lang="en-US" sz="3600" dirty="0" err="1">
                <a:solidFill>
                  <a:srgbClr val="0070C0"/>
                </a:solidFill>
              </a:rPr>
              <a:t>rect</a:t>
            </a:r>
            <a:r>
              <a:rPr lang="en-US" sz="3600" dirty="0">
                <a:solidFill>
                  <a:srgbClr val="0070C0"/>
                </a:solidFill>
              </a:rPr>
              <a:t> and rect2 reference the same location, when you change information for one of them, it changes for both!</a:t>
            </a:r>
            <a:endParaRPr lang="en-US" sz="36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907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4: Leaving the Nest</a:t>
            </a:r>
          </a:p>
        </p:txBody>
      </p:sp>
    </p:spTree>
    <p:extLst>
      <p:ext uri="{BB962C8B-B14F-4D97-AF65-F5344CB8AC3E}">
        <p14:creationId xmlns:p14="http://schemas.microsoft.com/office/powerpoint/2010/main" val="495627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</p:spTree>
    <p:extLst>
      <p:ext uri="{BB962C8B-B14F-4D97-AF65-F5344CB8AC3E}">
        <p14:creationId xmlns:p14="http://schemas.microsoft.com/office/powerpoint/2010/main" val="2118137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We’ll miss you, honey! Don’t forget to call! Don’t stay up too late! Watch out for rogue bicyclists!</a:t>
            </a:r>
          </a:p>
        </p:txBody>
      </p:sp>
    </p:spTree>
    <p:extLst>
      <p:ext uri="{BB962C8B-B14F-4D97-AF65-F5344CB8AC3E}">
        <p14:creationId xmlns:p14="http://schemas.microsoft.com/office/powerpoint/2010/main" val="1316059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X grew up, and went to college.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3847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x had an amazing college experience</a:t>
            </a:r>
            <a:r>
              <a:rPr lang="mr-IN" sz="3800" dirty="0"/>
              <a:t>…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065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= 45;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/>
              <a:t>...but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590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93538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06808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63" y="4156443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7251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num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78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45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5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Example: Doodler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22" y="1295400"/>
            <a:ext cx="7168155" cy="5181600"/>
          </a:xfrm>
        </p:spPr>
      </p:pic>
    </p:spTree>
    <p:extLst>
      <p:ext uri="{BB962C8B-B14F-4D97-AF65-F5344CB8AC3E}">
        <p14:creationId xmlns:p14="http://schemas.microsoft.com/office/powerpoint/2010/main" val="1439736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And I’m still 27.</a:t>
            </a:r>
          </a:p>
        </p:txBody>
      </p:sp>
    </p:spTree>
    <p:extLst>
      <p:ext uri="{BB962C8B-B14F-4D97-AF65-F5344CB8AC3E}">
        <p14:creationId xmlns:p14="http://schemas.microsoft.com/office/powerpoint/2010/main" val="4892405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college(x);</a:t>
            </a:r>
          </a:p>
          <a:p>
            <a:pPr marL="0" indent="0">
              <a:buNone/>
            </a:pP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ultimately returned home the same.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3" y="4199138"/>
            <a:ext cx="2684025" cy="26588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79791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3061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And I’m still 27.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0" y="2855553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ysClr val="windowText" lastClr="000000"/>
                </a:solidFill>
              </a:rPr>
              <a:t>Ohhhh</a:t>
            </a:r>
            <a:r>
              <a:rPr lang="en-US" sz="2600" dirty="0">
                <a:solidFill>
                  <a:sysClr val="windowText" lastClr="000000"/>
                </a:solidFill>
              </a:rPr>
              <a:t> honey! You’ll always be our little 27.</a:t>
            </a:r>
          </a:p>
        </p:txBody>
      </p:sp>
    </p:spTree>
    <p:extLst>
      <p:ext uri="{BB962C8B-B14F-4D97-AF65-F5344CB8AC3E}">
        <p14:creationId xmlns:p14="http://schemas.microsoft.com/office/powerpoint/2010/main" val="14254459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</p:spTree>
    <p:extLst>
      <p:ext uri="{BB962C8B-B14F-4D97-AF65-F5344CB8AC3E}">
        <p14:creationId xmlns:p14="http://schemas.microsoft.com/office/powerpoint/2010/main" val="2815079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college2(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Bye everyone! I’m going to college.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-53606" y="2036477"/>
            <a:ext cx="4522603" cy="2553278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Not you too, </a:t>
            </a:r>
            <a:r>
              <a:rPr lang="en-US" sz="2600" dirty="0" err="1">
                <a:solidFill>
                  <a:sysClr val="windowText" lastClr="000000"/>
                </a:solidFill>
              </a:rPr>
              <a:t>rect</a:t>
            </a:r>
            <a:r>
              <a:rPr lang="en-US" sz="2600" dirty="0">
                <a:solidFill>
                  <a:sysClr val="windowText" lastClr="000000"/>
                </a:solidFill>
              </a:rPr>
              <a:t>! We are empty nesters now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294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grew up too, and also went to college.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</p:spTree>
    <p:extLst>
      <p:ext uri="{BB962C8B-B14F-4D97-AF65-F5344CB8AC3E}">
        <p14:creationId xmlns:p14="http://schemas.microsoft.com/office/powerpoint/2010/main" val="13182718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err="1"/>
              <a:t>rect</a:t>
            </a:r>
            <a:r>
              <a:rPr lang="en-US" sz="3800" dirty="0"/>
              <a:t> also had an amazing college experience</a:t>
            </a:r>
            <a:r>
              <a:rPr lang="mr-IN" sz="3800" dirty="0"/>
              <a:t>…</a:t>
            </a:r>
            <a:endParaRPr lang="en-US" sz="3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</p:spTree>
    <p:extLst>
      <p:ext uri="{BB962C8B-B14F-4D97-AF65-F5344CB8AC3E}">
        <p14:creationId xmlns:p14="http://schemas.microsoft.com/office/powerpoint/2010/main" val="9908609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rect</a:t>
            </a:r>
            <a:r>
              <a:rPr lang="en-US" sz="3600" dirty="0"/>
              <a:t> also had an amazing college experience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0" y="2201662"/>
            <a:ext cx="6563850" cy="4153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851626">
            <a:off x="4650526" y="4672379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>
                <a:solidFill>
                  <a:srgbClr val="00B050"/>
                </a:solidFill>
              </a:rPr>
              <a:t>Location 5</a:t>
            </a:r>
            <a:endParaRPr lang="en-US" sz="2600" b="1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1270" y="2112886"/>
            <a:ext cx="2121327" cy="208403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x = 0, y = 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width = 50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height = 50</a:t>
            </a:r>
          </a:p>
          <a:p>
            <a:r>
              <a:rPr lang="en-US" sz="2300" b="1" dirty="0">
                <a:solidFill>
                  <a:srgbClr val="FF0000"/>
                </a:solidFill>
              </a:rPr>
              <a:t>Color = PINK</a:t>
            </a:r>
          </a:p>
          <a:p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16598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pink!</a:t>
            </a:r>
          </a:p>
        </p:txBody>
      </p:sp>
    </p:spTree>
    <p:extLst>
      <p:ext uri="{BB962C8B-B14F-4D97-AF65-F5344CB8AC3E}">
        <p14:creationId xmlns:p14="http://schemas.microsoft.com/office/powerpoint/2010/main" val="3323639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private void college2(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box) {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box.setColor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Color.PINK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3425" y="2823099"/>
            <a:ext cx="0" cy="399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93538" y="3092388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run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2003" y="3092388"/>
            <a:ext cx="21842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7030A0"/>
                </a:solidFill>
              </a:rPr>
              <a:t>college2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475174" y="3693906"/>
            <a:ext cx="5840028" cy="80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04" y="4156443"/>
            <a:ext cx="2684025" cy="26588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69352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82622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33" y="4156443"/>
            <a:ext cx="2684025" cy="26588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540481" y="4394450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>
                <a:solidFill>
                  <a:srgbClr val="FF0000"/>
                </a:solidFill>
              </a:rPr>
              <a:t>box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53751" y="5014409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985550" y="3786436"/>
            <a:ext cx="2441359" cy="608014"/>
          </a:xfrm>
          <a:prstGeom prst="wedgeEllipseCallout">
            <a:avLst>
              <a:gd name="adj1" fmla="val -36130"/>
              <a:gd name="adj2" fmla="val 1055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pink!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38474" y="3092388"/>
            <a:ext cx="2172067" cy="1700135"/>
          </a:xfrm>
          <a:prstGeom prst="wedgeEllipseCallout">
            <a:avLst>
              <a:gd name="adj1" fmla="val 50890"/>
              <a:gd name="adj2" fmla="val 41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Hey, what gives? I’m pink now too!</a:t>
            </a:r>
          </a:p>
        </p:txBody>
      </p:sp>
    </p:spTree>
    <p:extLst>
      <p:ext uri="{BB962C8B-B14F-4D97-AF65-F5344CB8AC3E}">
        <p14:creationId xmlns:p14="http://schemas.microsoft.com/office/powerpoint/2010/main" val="21455117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college(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add(</a:t>
            </a:r>
            <a:r>
              <a:rPr lang="en-US" sz="4200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42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800" dirty="0"/>
              <a:t>…</a:t>
            </a:r>
            <a:r>
              <a:rPr lang="en-US" sz="3800" dirty="0"/>
              <a:t>but it returned home different.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384" y="4199138"/>
            <a:ext cx="2684025" cy="2658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4332" y="4437145"/>
            <a:ext cx="894127" cy="4739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err="1">
                <a:solidFill>
                  <a:srgbClr val="FF0000"/>
                </a:solidFill>
              </a:rPr>
              <a:t>rect</a:t>
            </a:r>
            <a:endParaRPr lang="en-US" sz="3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87602" y="5057104"/>
            <a:ext cx="1056673" cy="112376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See location 5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4621397" y="2426570"/>
            <a:ext cx="4522603" cy="1581592"/>
          </a:xfrm>
          <a:prstGeom prst="wedgeEllipseCallout">
            <a:avLst>
              <a:gd name="adj1" fmla="val -48768"/>
              <a:gd name="adj2" fmla="val 8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ysClr val="windowText" lastClr="000000"/>
                </a:solidFill>
              </a:rPr>
              <a:t>I’m </a:t>
            </a:r>
            <a:r>
              <a:rPr lang="en-US" sz="2600" dirty="0" err="1">
                <a:solidFill>
                  <a:sysClr val="windowText" lastClr="000000"/>
                </a:solidFill>
              </a:rPr>
              <a:t>baaaaack</a:t>
            </a:r>
            <a:r>
              <a:rPr lang="en-US" sz="2600" dirty="0">
                <a:solidFill>
                  <a:sysClr val="windowText" lastClr="000000"/>
                </a:solidFill>
              </a:rPr>
              <a:t>! But now I’m pink</a:t>
            </a:r>
            <a:r>
              <a:rPr lang="mr-IN" sz="2600" dirty="0">
                <a:solidFill>
                  <a:sysClr val="windowText" lastClr="000000"/>
                </a:solidFill>
              </a:rPr>
              <a:t>…</a:t>
            </a:r>
            <a:endParaRPr lang="en-US" sz="2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62762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5283</TotalTime>
  <Words>3876</Words>
  <Application>Microsoft Macintosh PowerPoint</Application>
  <PresentationFormat>On-screen Show (4:3)</PresentationFormat>
  <Paragraphs>928</Paragraphs>
  <Slides>124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8" baseType="lpstr">
      <vt:lpstr>ＭＳ Ｐゴシック</vt:lpstr>
      <vt:lpstr>Andale Mono</vt:lpstr>
      <vt:lpstr>Arial</vt:lpstr>
      <vt:lpstr>Calibri</vt:lpstr>
      <vt:lpstr>Chalkboard</vt:lpstr>
      <vt:lpstr>Comic Sans MS</vt:lpstr>
      <vt:lpstr>Consolas</vt:lpstr>
      <vt:lpstr>Courier</vt:lpstr>
      <vt:lpstr>Mangal</vt:lpstr>
      <vt:lpstr>Tahoma</vt:lpstr>
      <vt:lpstr>Times New Roman</vt:lpstr>
      <vt:lpstr>Verdana</vt:lpstr>
      <vt:lpstr>Wingdings</vt:lpstr>
      <vt:lpstr>DarkRedTop</vt:lpstr>
      <vt:lpstr>CS 106A, Lecture 15 Events and Memory</vt:lpstr>
      <vt:lpstr>PowerPoint Presentation</vt:lpstr>
      <vt:lpstr>Plan for Today</vt:lpstr>
      <vt:lpstr>Plan for Today</vt:lpstr>
      <vt:lpstr>Events</vt:lpstr>
      <vt:lpstr>Events</vt:lpstr>
      <vt:lpstr>Types of Mouse Events</vt:lpstr>
      <vt:lpstr>MouseEvent Objects</vt:lpstr>
      <vt:lpstr>Example: Doodler</vt:lpstr>
      <vt:lpstr>Doodler</vt:lpstr>
      <vt:lpstr>Instance Variables</vt:lpstr>
      <vt:lpstr>Whack-A-Mole</vt:lpstr>
      <vt:lpstr>Exception</vt:lpstr>
      <vt:lpstr>Whack-A-Null?</vt:lpstr>
      <vt:lpstr>Whack-A-Null?</vt:lpstr>
      <vt:lpstr>Whack-A-Mole!</vt:lpstr>
      <vt:lpstr>Plan for Today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A Boolean Aside</vt:lpstr>
      <vt:lpstr>Plan for Today</vt:lpstr>
      <vt:lpstr>PowerPoint Presentation</vt:lpstr>
      <vt:lpstr>PowerPoint Presentation</vt:lpstr>
      <vt:lpstr>PowerPoint Presentation</vt:lpstr>
      <vt:lpstr>PowerPoint Presentation</vt:lpstr>
      <vt:lpstr>…a variable x was born!</vt:lpstr>
      <vt:lpstr>…a variable x was born!</vt:lpstr>
      <vt:lpstr>x was a primitive variable…</vt:lpstr>
      <vt:lpstr>…and its parents loved it very much.</vt:lpstr>
      <vt:lpstr>…and its parents loved it very much.</vt:lpstr>
      <vt:lpstr>PowerPoint Presentation</vt:lpstr>
      <vt:lpstr>…and a variable rect was born!</vt:lpstr>
      <vt:lpstr>rect was an object variable…</vt:lpstr>
      <vt:lpstr>…and its parents loved it very much.</vt:lpstr>
      <vt:lpstr>…and its parents loved it very much.</vt:lpstr>
      <vt:lpstr>…but rect’s box was not big enough for an object!</vt:lpstr>
      <vt:lpstr>…so they stored the information in a bigger box somewhere else.</vt:lpstr>
      <vt:lpstr>PowerPoint Presentation</vt:lpstr>
      <vt:lpstr>…x makes a new friend!</vt:lpstr>
      <vt:lpstr>…x makes a new friend!</vt:lpstr>
      <vt:lpstr>…x makes a new friend!</vt:lpstr>
      <vt:lpstr>…x makes a new friend!</vt:lpstr>
      <vt:lpstr>They can use == to compare values.</vt:lpstr>
      <vt:lpstr>They can use == to compare values.</vt:lpstr>
      <vt:lpstr>PowerPoint Presentation</vt:lpstr>
      <vt:lpstr>rect also makes a new friend!</vt:lpstr>
      <vt:lpstr>Rect also makes a new friend!</vt:lpstr>
      <vt:lpstr>Rect also makes a new friend!</vt:lpstr>
      <vt:lpstr>Rect also makes a new friend!</vt:lpstr>
      <vt:lpstr>PowerPoint Presentation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…something goes wrong.</vt:lpstr>
      <vt:lpstr>PowerPoint Presentation</vt:lpstr>
      <vt:lpstr>One day, they wanted a twin.</vt:lpstr>
      <vt:lpstr>One day, they wanted a twin.</vt:lpstr>
      <vt:lpstr>…so x2 was born!</vt:lpstr>
      <vt:lpstr>…so x2 was born!</vt:lpstr>
      <vt:lpstr>…so x2 was born!</vt:lpstr>
      <vt:lpstr>…so x2 was born!</vt:lpstr>
      <vt:lpstr>Then, they wanted a twin for rect, too.</vt:lpstr>
      <vt:lpstr>…so rect2 was born!</vt:lpstr>
      <vt:lpstr>…so rect2 was born!</vt:lpstr>
      <vt:lpstr>…so rect2 was born!</vt:lpstr>
      <vt:lpstr>…so they went to location 5 and changed the color to blue.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But something went wrong…</vt:lpstr>
      <vt:lpstr>PowerPoint Presentation</vt:lpstr>
      <vt:lpstr>X grew up, and went to college.</vt:lpstr>
      <vt:lpstr>X grew up, and went to college.</vt:lpstr>
      <vt:lpstr>X grew up, and went to college.</vt:lpstr>
      <vt:lpstr>x had an amazing college experience…</vt:lpstr>
      <vt:lpstr>...but ultimately returned home the same.</vt:lpstr>
      <vt:lpstr>…but ultimately returned home the same.</vt:lpstr>
      <vt:lpstr>…but ultimately returned home the same.</vt:lpstr>
      <vt:lpstr>rect grew up too, and also went to college.</vt:lpstr>
      <vt:lpstr>rect grew up too, and also went to college.</vt:lpstr>
      <vt:lpstr>rect grew up too, and also went to college.</vt:lpstr>
      <vt:lpstr>rect also had an amazing college experience…</vt:lpstr>
      <vt:lpstr>rect also had an amazing college experience…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…but it returned home different.</vt:lpstr>
      <vt:lpstr>PowerPoint Presentation</vt:lpstr>
      <vt:lpstr>Primitives vs. Objects</vt:lpstr>
      <vt:lpstr>PowerPoint Presentation</vt:lpstr>
      <vt:lpstr>Practice</vt:lpstr>
      <vt:lpstr>Practice</vt:lpstr>
      <vt:lpstr>PowerPoint Presentation</vt:lpstr>
      <vt:lpstr>Practice</vt:lpstr>
      <vt:lpstr>Practice</vt:lpstr>
      <vt:lpstr>PowerPoint Presentation</vt:lpstr>
      <vt:lpstr>Practice</vt:lpstr>
      <vt:lpstr>Practice</vt:lpstr>
      <vt:lpstr>Primitives vs. Objects</vt:lpstr>
      <vt:lpstr>getElementAt</vt:lpstr>
      <vt:lpstr>One-Pager: Stack/Heap</vt:lpstr>
      <vt:lpstr>Plan for Today</vt:lpstr>
      <vt:lpstr>Revisiting Whack-A-Mole</vt:lpstr>
      <vt:lpstr>Plan for Today</vt:lpstr>
      <vt:lpstr>Midterm</vt:lpstr>
      <vt:lpstr>Midterm</vt:lpstr>
      <vt:lpstr>Midterm</vt:lpstr>
      <vt:lpstr>Recap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Colin Kincaid</cp:lastModifiedBy>
  <cp:revision>276</cp:revision>
  <cp:lastPrinted>2018-07-19T16:30:46Z</cp:lastPrinted>
  <dcterms:created xsi:type="dcterms:W3CDTF">2017-04-27T05:20:22Z</dcterms:created>
  <dcterms:modified xsi:type="dcterms:W3CDTF">2018-07-19T18:01:08Z</dcterms:modified>
</cp:coreProperties>
</file>